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Lst>
  <p:sldSz cy="5143500" cx="9144000"/>
  <p:notesSz cx="6858000" cy="9144000"/>
  <p:embeddedFontLst>
    <p:embeddedFont>
      <p:font typeface="Economica"/>
      <p:regular r:id="rId28"/>
      <p:bold r:id="rId29"/>
      <p:italic r:id="rId30"/>
      <p:boldItalic r:id="rId31"/>
    </p:embeddedFont>
    <p:embeddedFont>
      <p:font typeface="Barlow Medium"/>
      <p:regular r:id="rId32"/>
      <p:bold r:id="rId33"/>
      <p:italic r:id="rId34"/>
      <p:boldItalic r:id="rId35"/>
    </p:embeddedFont>
    <p:embeddedFont>
      <p:font typeface="Barlow ExtraBold"/>
      <p:bold r:id="rId36"/>
      <p:boldItalic r:id="rId37"/>
    </p:embeddedFont>
    <p:embeddedFont>
      <p:font typeface="Barlow"/>
      <p:regular r:id="rId38"/>
      <p:bold r:id="rId39"/>
      <p:italic r:id="rId40"/>
      <p:boldItalic r:id="rId41"/>
    </p:embeddedFont>
    <p:embeddedFont>
      <p:font typeface="Open Sans"/>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6.xml"/><Relationship Id="rId42" Type="http://schemas.openxmlformats.org/officeDocument/2006/relationships/font" Target="fonts/OpenSans-regular.fntdata"/><Relationship Id="rId41" Type="http://schemas.openxmlformats.org/officeDocument/2006/relationships/font" Target="fonts/Barlow-boldItalic.fntdata"/><Relationship Id="rId22" Type="http://schemas.openxmlformats.org/officeDocument/2006/relationships/slide" Target="slides/slide18.xml"/><Relationship Id="rId44" Type="http://schemas.openxmlformats.org/officeDocument/2006/relationships/font" Target="fonts/OpenSans-italic.fntdata"/><Relationship Id="rId21" Type="http://schemas.openxmlformats.org/officeDocument/2006/relationships/slide" Target="slides/slide17.xml"/><Relationship Id="rId43" Type="http://schemas.openxmlformats.org/officeDocument/2006/relationships/font" Target="fonts/OpenSans-bold.fntdata"/><Relationship Id="rId24" Type="http://schemas.openxmlformats.org/officeDocument/2006/relationships/slide" Target="slides/slide20.xml"/><Relationship Id="rId23" Type="http://schemas.openxmlformats.org/officeDocument/2006/relationships/slide" Target="slides/slide19.xml"/><Relationship Id="rId45" Type="http://schemas.openxmlformats.org/officeDocument/2006/relationships/font" Target="fonts/OpenSans-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Economica-regular.fntdata"/><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Economica-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Economica-boldItalic.fntdata"/><Relationship Id="rId30" Type="http://schemas.openxmlformats.org/officeDocument/2006/relationships/font" Target="fonts/Economica-italic.fntdata"/><Relationship Id="rId11" Type="http://schemas.openxmlformats.org/officeDocument/2006/relationships/slide" Target="slides/slide7.xml"/><Relationship Id="rId33" Type="http://schemas.openxmlformats.org/officeDocument/2006/relationships/font" Target="fonts/BarlowMedium-bold.fntdata"/><Relationship Id="rId10" Type="http://schemas.openxmlformats.org/officeDocument/2006/relationships/slide" Target="slides/slide6.xml"/><Relationship Id="rId32" Type="http://schemas.openxmlformats.org/officeDocument/2006/relationships/font" Target="fonts/BarlowMedium-regular.fntdata"/><Relationship Id="rId13" Type="http://schemas.openxmlformats.org/officeDocument/2006/relationships/slide" Target="slides/slide9.xml"/><Relationship Id="rId35" Type="http://schemas.openxmlformats.org/officeDocument/2006/relationships/font" Target="fonts/BarlowMedium-boldItalic.fntdata"/><Relationship Id="rId12" Type="http://schemas.openxmlformats.org/officeDocument/2006/relationships/slide" Target="slides/slide8.xml"/><Relationship Id="rId34" Type="http://schemas.openxmlformats.org/officeDocument/2006/relationships/font" Target="fonts/BarlowMedium-italic.fntdata"/><Relationship Id="rId15" Type="http://schemas.openxmlformats.org/officeDocument/2006/relationships/slide" Target="slides/slide11.xml"/><Relationship Id="rId37" Type="http://schemas.openxmlformats.org/officeDocument/2006/relationships/font" Target="fonts/BarlowExtraBold-boldItalic.fntdata"/><Relationship Id="rId14" Type="http://schemas.openxmlformats.org/officeDocument/2006/relationships/slide" Target="slides/slide10.xml"/><Relationship Id="rId36" Type="http://schemas.openxmlformats.org/officeDocument/2006/relationships/font" Target="fonts/BarlowExtraBold-bold.fntdata"/><Relationship Id="rId17" Type="http://schemas.openxmlformats.org/officeDocument/2006/relationships/slide" Target="slides/slide13.xml"/><Relationship Id="rId39" Type="http://schemas.openxmlformats.org/officeDocument/2006/relationships/font" Target="fonts/Barlow-bold.fntdata"/><Relationship Id="rId16" Type="http://schemas.openxmlformats.org/officeDocument/2006/relationships/slide" Target="slides/slide12.xml"/><Relationship Id="rId38" Type="http://schemas.openxmlformats.org/officeDocument/2006/relationships/font" Target="fonts/Barlow-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fb87c9a92b_0_7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solidFill>
                  <a:schemeClr val="dk1"/>
                </a:solidFill>
              </a:rPr>
              <a:t>Hello everyone, we are the group Cheely, and today we will be presenting our Mood project, which we hope would become an emotional rescuer for international students</a:t>
            </a:r>
            <a:endParaRPr sz="14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solidFill>
                <a:schemeClr val="dk1"/>
              </a:solidFill>
            </a:endParaRPr>
          </a:p>
        </p:txBody>
      </p:sp>
      <p:sp>
        <p:nvSpPr>
          <p:cNvPr id="57" name="Google Shape;57;gfb87c9a92b_0_7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35d30af82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35d30af8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n" sz="1400">
                <a:solidFill>
                  <a:schemeClr val="dk1"/>
                </a:solidFill>
              </a:rPr>
              <a:t>Based on our formative studies through questionnaires and interviews, we derived 5 main design </a:t>
            </a:r>
            <a:r>
              <a:rPr lang="en" sz="1400">
                <a:solidFill>
                  <a:schemeClr val="dk1"/>
                </a:solidFill>
              </a:rPr>
              <a:t>requirements. </a:t>
            </a:r>
            <a:endParaRPr sz="1400">
              <a:solidFill>
                <a:schemeClr val="dk1"/>
              </a:solidFill>
            </a:endParaRPr>
          </a:p>
          <a:p>
            <a:pPr indent="0" lvl="0" marL="0" rtl="0" algn="l">
              <a:lnSpc>
                <a:spcPct val="200000"/>
              </a:lnSpc>
              <a:spcBef>
                <a:spcPts val="0"/>
              </a:spcBef>
              <a:spcAft>
                <a:spcPts val="0"/>
              </a:spcAft>
              <a:buClr>
                <a:schemeClr val="dk1"/>
              </a:buClr>
              <a:buSzPts val="1100"/>
              <a:buFont typeface="Arial"/>
              <a:buNone/>
            </a:pPr>
            <a:r>
              <a:rPr lang="en" sz="1400">
                <a:solidFill>
                  <a:schemeClr val="dk1"/>
                </a:solidFill>
              </a:rPr>
              <a:t>M</a:t>
            </a:r>
            <a:r>
              <a:rPr lang="en" sz="1400">
                <a:solidFill>
                  <a:schemeClr val="dk1"/>
                </a:solidFill>
              </a:rPr>
              <a:t>ainly to help international students make friends and provide a platform for them to express themselves and help each other. </a:t>
            </a:r>
            <a:endParaRPr sz="1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235d30af82_0_6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235d30af82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1400"/>
              <a:t>Follow the formative study and job stories, we draw the experience map that describes international students’ experience from the emergence of loneliness, dealing with loneliness, to past loneliness. We found that international students would like to find someone to talk to or have shared experience with others so that they can ease their low mood, feel connected and prevent feelings of loneliness and isolation. With this finding, we brainstormed solutions to address the loneliness issue through creating an app to ease their mood and connect international students with their experience and mood. </a:t>
            </a:r>
            <a:endParaRPr sz="1400"/>
          </a:p>
          <a:p>
            <a:pPr indent="0" lvl="0" marL="0" rtl="0" algn="l">
              <a:spcBef>
                <a:spcPts val="1200"/>
              </a:spcBef>
              <a:spcAft>
                <a:spcPts val="0"/>
              </a:spcAft>
              <a:buNone/>
            </a:pPr>
            <a:r>
              <a:t/>
            </a:r>
            <a:endParaRPr sz="1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235d30afeb_1_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235d30afe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1235d30afeb_1_2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1235d30afe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third scenario, Paul is a little bit down today and he want to find a company on this application, Paul set his mood to “Upset” and find someone who’s also in “Upset” mood. Then Paul sent him/her a friend request and started to chat with with the new friend.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235d30afeb_1_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235d30afe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235d30afeb_3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235d30afeb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235d30afeb_3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235d30afeb_3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35d30afeb_5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35d30afeb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35d30afeb_3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35d30afeb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376232d48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376232d4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35d30afeb_4_19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35d30afeb_4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 motivation of this project is actually our </a:t>
            </a:r>
            <a:r>
              <a:rPr lang="en" sz="1300"/>
              <a:t>personal</a:t>
            </a:r>
            <a:r>
              <a:rPr lang="en" sz="1300"/>
              <a:t> experience and stories we have heard of.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Many international students friends I knew have experienced </a:t>
            </a:r>
            <a:r>
              <a:rPr lang="en" sz="1300"/>
              <a:t>anxiety disorders and depression before.</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I personally also experienced many difficulties and bad mood at the early stage of studying abroad.</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The mental health problem of international students is getting worse during the pandemic,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 sz="1300"/>
              <a:t>While some domestic students could return home, many international students could not go back to their home countries, either because of the cost or border restrictions policies.</a:t>
            </a:r>
            <a:endParaRPr sz="1300"/>
          </a:p>
          <a:p>
            <a:pPr indent="0" lvl="0" marL="0" rtl="0" algn="l">
              <a:spcBef>
                <a:spcPts val="0"/>
              </a:spcBef>
              <a:spcAft>
                <a:spcPts val="0"/>
              </a:spcAft>
              <a:buNone/>
            </a:pPr>
            <a:r>
              <a:t/>
            </a:r>
            <a:endParaRPr sz="1300">
              <a:solidFill>
                <a:schemeClr val="dk1"/>
              </a:solidFill>
            </a:endParaRPr>
          </a:p>
          <a:p>
            <a:pPr indent="0" lvl="0" marL="0" rtl="0" algn="l">
              <a:spcBef>
                <a:spcPts val="0"/>
              </a:spcBef>
              <a:spcAft>
                <a:spcPts val="0"/>
              </a:spcAft>
              <a:buNone/>
            </a:pPr>
            <a:r>
              <a:t/>
            </a:r>
            <a:endParaRPr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12376232d48_1_1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12376232d48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235d30afeb_3_3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235d30afeb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35d30afeb_3_5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35d30afeb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235d30afeb_3_5: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235d30afe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09261a9da_4_1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09261a9da_4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 goal of our design is to help international students dispel loneliness, and help them build connections with both local students and </a:t>
            </a:r>
            <a:r>
              <a:rPr lang="en" sz="1400">
                <a:solidFill>
                  <a:srgbClr val="363739"/>
                </a:solidFill>
              </a:rPr>
              <a:t>students from the same country. </a:t>
            </a:r>
            <a:endParaRPr sz="1400">
              <a:solidFill>
                <a:srgbClr val="363739"/>
              </a:solidFill>
            </a:endParaRPr>
          </a:p>
          <a:p>
            <a:pPr indent="0" lvl="0" marL="0" rtl="0" algn="l">
              <a:spcBef>
                <a:spcPts val="0"/>
              </a:spcBef>
              <a:spcAft>
                <a:spcPts val="0"/>
              </a:spcAft>
              <a:buNone/>
            </a:pPr>
            <a:r>
              <a:t/>
            </a:r>
            <a:endParaRPr sz="1400">
              <a:solidFill>
                <a:srgbClr val="363739"/>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235d30af82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235d30af82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Besides international students themselves, w</a:t>
            </a:r>
            <a:r>
              <a:rPr lang="en" sz="1300"/>
              <a:t>e also found that the family members of international students and universities could also be affected. </a:t>
            </a:r>
            <a:endParaRPr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2376232d48_2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2376232d4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235d30afeb_2_3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235d30afeb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To better understand the problem and our stakeholders, we conducted a questionnaire with Canadian international students. </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a:t>
            </a:r>
            <a:r>
              <a:rPr lang="en" sz="1200">
                <a:solidFill>
                  <a:schemeClr val="dk1"/>
                </a:solidFill>
              </a:rPr>
              <a:t>learned that international students tend to feel lonely and emotional at night. The </a:t>
            </a:r>
            <a:r>
              <a:rPr lang="en" sz="1200">
                <a:solidFill>
                  <a:schemeClr val="dk1"/>
                </a:solidFill>
              </a:rPr>
              <a:t>results show that the most common concerns for them are peer pressure and language barriers, and the most common emotions are homesickness and loneliness. And they prefer to hang out with friends to adjust their negative </a:t>
            </a:r>
            <a:r>
              <a:rPr lang="en" sz="1200">
                <a:solidFill>
                  <a:schemeClr val="dk1"/>
                </a:solidFill>
              </a:rPr>
              <a:t>emotions</a:t>
            </a:r>
            <a:r>
              <a:rPr lang="en" sz="1200">
                <a:solidFill>
                  <a:schemeClr val="dk1"/>
                </a:solidFill>
              </a:rPr>
              <a:t>.</a:t>
            </a:r>
            <a:endParaRPr sz="800">
              <a:solidFill>
                <a:schemeClr val="dk1"/>
              </a:solidFill>
            </a:endParaRPr>
          </a:p>
          <a:p>
            <a:pPr indent="0" lvl="0" marL="0" rtl="0" algn="l">
              <a:spcBef>
                <a:spcPts val="0"/>
              </a:spcBef>
              <a:spcAft>
                <a:spcPts val="0"/>
              </a:spcAft>
              <a:buClr>
                <a:schemeClr val="dk1"/>
              </a:buClr>
              <a:buSzPts val="1100"/>
              <a:buFont typeface="Arial"/>
              <a:buNone/>
            </a:pPr>
            <a:r>
              <a:t/>
            </a:r>
            <a:endParaRPr sz="14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235d30afeb_2_7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235d30afeb_2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We also conducted interviews to dig into the root cause of our problem space. We learned that international students suffer from loneliness mostly due to insufficient communication with others, and they find it hard to make friends in a new environment with a different language and culture. We also found that although peer pressure was ranked as the most frequent concern, most of our interviewees did not experience serious peer pressure, which means the most common negative emotion is actually loneliness.</a:t>
            </a:r>
            <a:endParaRPr sz="1200">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235d30afeb_4_2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235d30afeb_4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chemeClr val="dk1"/>
                </a:solidFill>
              </a:rPr>
              <a:t>Helping international students dispel loneliness would prevent serious mental health problem. </a:t>
            </a:r>
            <a:endParaRPr sz="1400">
              <a:solidFill>
                <a:schemeClr val="dk1"/>
              </a:solidFill>
            </a:endParaRPr>
          </a:p>
          <a:p>
            <a:pPr indent="0" lvl="0" marL="0" rtl="0" algn="l">
              <a:spcBef>
                <a:spcPts val="0"/>
              </a:spcBef>
              <a:spcAft>
                <a:spcPts val="0"/>
              </a:spcAft>
              <a:buNone/>
            </a:pPr>
            <a:r>
              <a:t/>
            </a:r>
            <a:endParaRPr sz="1400">
              <a:solidFill>
                <a:schemeClr val="dk1"/>
              </a:solidFill>
            </a:endParaRPr>
          </a:p>
          <a:p>
            <a:pPr indent="0" lvl="0" marL="0" rtl="0" algn="l">
              <a:spcBef>
                <a:spcPts val="0"/>
              </a:spcBef>
              <a:spcAft>
                <a:spcPts val="0"/>
              </a:spcAft>
              <a:buClr>
                <a:schemeClr val="dk1"/>
              </a:buClr>
              <a:buSzPts val="1100"/>
              <a:buFont typeface="Arial"/>
              <a:buNone/>
            </a:pPr>
            <a:r>
              <a:rPr lang="en" sz="1400">
                <a:solidFill>
                  <a:schemeClr val="dk1"/>
                </a:solidFill>
              </a:rPr>
              <a:t>Our project would also build a good community for international students to share their thoughts, seek for help, and help each other.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235d30afeb_1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235d30af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1590675" y="-430404"/>
            <a:ext cx="6391200" cy="6391200"/>
          </a:xfrm>
          <a:prstGeom prst="chord">
            <a:avLst>
              <a:gd fmla="val 14385217" name="adj1"/>
              <a:gd fmla="val 7208317" name="adj2"/>
            </a:avLst>
          </a:pr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1" name="Google Shape;11;p2"/>
          <p:cNvSpPr/>
          <p:nvPr/>
        </p:nvSpPr>
        <p:spPr>
          <a:xfrm>
            <a:off x="449540" y="784173"/>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12" name="Google Shape;12;p2"/>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13" name="Google Shape;13;p2"/>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title">
  <p:cSld name="TITLE_1">
    <p:bg>
      <p:bgPr>
        <a:solidFill>
          <a:schemeClr val="dk1"/>
        </a:solidFill>
      </p:bgPr>
    </p:bg>
    <p:spTree>
      <p:nvGrpSpPr>
        <p:cNvPr id="14" name="Shape 14"/>
        <p:cNvGrpSpPr/>
        <p:nvPr/>
      </p:nvGrpSpPr>
      <p:grpSpPr>
        <a:xfrm>
          <a:off x="0" y="0"/>
          <a:ext cx="0" cy="0"/>
          <a:chOff x="0" y="0"/>
          <a:chExt cx="0" cy="0"/>
        </a:xfrm>
      </p:grpSpPr>
      <p:sp>
        <p:nvSpPr>
          <p:cNvPr id="15" name="Google Shape;15;p3"/>
          <p:cNvSpPr/>
          <p:nvPr/>
        </p:nvSpPr>
        <p:spPr>
          <a:xfrm>
            <a:off x="100" y="0"/>
            <a:ext cx="9144000" cy="5151300"/>
          </a:xfrm>
          <a:prstGeom prst="rect">
            <a:avLst/>
          </a:prstGeom>
          <a:solidFill>
            <a:srgbClr val="363739">
              <a:alpha val="709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idx="12" type="sldNum"/>
          </p:nvPr>
        </p:nvSpPr>
        <p:spPr>
          <a:xfrm>
            <a:off x="8532425" y="4618200"/>
            <a:ext cx="611400" cy="525300"/>
          </a:xfrm>
          <a:prstGeom prst="rect">
            <a:avLst/>
          </a:prstGeom>
          <a:solidFill>
            <a:schemeClr val="accent1"/>
          </a:solidFill>
        </p:spPr>
        <p:txBody>
          <a:bodyPr anchorCtr="0" anchor="ctr" bIns="0" lIns="0" spcFirstLastPara="1" rIns="0" wrap="square" tIns="0">
            <a:noAutofit/>
          </a:bodyPr>
          <a:lstStyle>
            <a:lvl1pPr lvl="0" algn="ctr">
              <a:buNone/>
              <a:defRPr/>
            </a:lvl1pPr>
            <a:lvl2pPr lvl="1" algn="ctr">
              <a:buNone/>
              <a:defRPr/>
            </a:lvl2pPr>
            <a:lvl3pPr lvl="2" algn="ctr">
              <a:buNone/>
              <a:defRPr/>
            </a:lvl3pPr>
            <a:lvl4pPr lvl="3" algn="ctr">
              <a:buNone/>
              <a:defRPr/>
            </a:lvl4pPr>
            <a:lvl5pPr lvl="4" algn="ctr">
              <a:buNone/>
              <a:defRPr/>
            </a:lvl5pPr>
            <a:lvl6pPr lvl="5" algn="ctr">
              <a:buNone/>
              <a:defRPr/>
            </a:lvl6pPr>
            <a:lvl7pPr lvl="6" algn="ctr">
              <a:buNone/>
              <a:defRPr/>
            </a:lvl7pPr>
            <a:lvl8pPr lvl="7" algn="ctr">
              <a:buNone/>
              <a:defRPr/>
            </a:lvl8pPr>
            <a:lvl9pPr lvl="8" algn="ctr">
              <a:buNone/>
              <a:defRPr/>
            </a:lvl9pPr>
          </a:lstStyle>
          <a:p>
            <a:pPr indent="0" lvl="0" marL="0" rtl="0" algn="ctr">
              <a:spcBef>
                <a:spcPts val="0"/>
              </a:spcBef>
              <a:spcAft>
                <a:spcPts val="0"/>
              </a:spcAft>
              <a:buNone/>
            </a:pPr>
            <a:fld id="{00000000-1234-1234-1234-123412341234}" type="slidenum">
              <a:rPr lang="en"/>
              <a:t>‹#›</a:t>
            </a:fld>
            <a:endParaRPr/>
          </a:p>
        </p:txBody>
      </p:sp>
      <p:sp>
        <p:nvSpPr>
          <p:cNvPr id="17" name="Google Shape;17;p3"/>
          <p:cNvSpPr txBox="1"/>
          <p:nvPr>
            <p:ph type="ctrTitle"/>
          </p:nvPr>
        </p:nvSpPr>
        <p:spPr>
          <a:xfrm>
            <a:off x="514350" y="2263175"/>
            <a:ext cx="5557200" cy="631200"/>
          </a:xfrm>
          <a:prstGeom prst="rect">
            <a:avLst/>
          </a:prstGeom>
        </p:spPr>
        <p:txBody>
          <a:bodyPr anchorCtr="0" anchor="ctr" bIns="0" lIns="0" spcFirstLastPara="1" rIns="0" wrap="square" tIns="0">
            <a:noAutofit/>
          </a:bodyPr>
          <a:lstStyle>
            <a:lvl1pPr lvl="0" rtl="0">
              <a:spcBef>
                <a:spcPts val="0"/>
              </a:spcBef>
              <a:spcAft>
                <a:spcPts val="0"/>
              </a:spcAft>
              <a:buClr>
                <a:schemeClr val="accent1"/>
              </a:buClr>
              <a:buSzPts val="4100"/>
              <a:buNone/>
              <a:defRPr>
                <a:solidFill>
                  <a:schemeClr val="accent1"/>
                </a:solidFill>
              </a:defRPr>
            </a:lvl1pPr>
            <a:lvl2pPr lvl="1" rtl="0">
              <a:spcBef>
                <a:spcPts val="0"/>
              </a:spcBef>
              <a:spcAft>
                <a:spcPts val="0"/>
              </a:spcAft>
              <a:buClr>
                <a:schemeClr val="accent1"/>
              </a:buClr>
              <a:buSzPts val="4100"/>
              <a:buNone/>
              <a:defRPr>
                <a:solidFill>
                  <a:schemeClr val="accent1"/>
                </a:solidFill>
              </a:defRPr>
            </a:lvl2pPr>
            <a:lvl3pPr lvl="2" rtl="0">
              <a:spcBef>
                <a:spcPts val="0"/>
              </a:spcBef>
              <a:spcAft>
                <a:spcPts val="0"/>
              </a:spcAft>
              <a:buClr>
                <a:schemeClr val="accent1"/>
              </a:buClr>
              <a:buSzPts val="4100"/>
              <a:buNone/>
              <a:defRPr>
                <a:solidFill>
                  <a:schemeClr val="accent1"/>
                </a:solidFill>
              </a:defRPr>
            </a:lvl3pPr>
            <a:lvl4pPr lvl="3" rtl="0">
              <a:spcBef>
                <a:spcPts val="0"/>
              </a:spcBef>
              <a:spcAft>
                <a:spcPts val="0"/>
              </a:spcAft>
              <a:buClr>
                <a:schemeClr val="accent1"/>
              </a:buClr>
              <a:buSzPts val="4100"/>
              <a:buNone/>
              <a:defRPr>
                <a:solidFill>
                  <a:schemeClr val="accent1"/>
                </a:solidFill>
              </a:defRPr>
            </a:lvl4pPr>
            <a:lvl5pPr lvl="4" rtl="0">
              <a:spcBef>
                <a:spcPts val="0"/>
              </a:spcBef>
              <a:spcAft>
                <a:spcPts val="0"/>
              </a:spcAft>
              <a:buClr>
                <a:schemeClr val="accent1"/>
              </a:buClr>
              <a:buSzPts val="4100"/>
              <a:buNone/>
              <a:defRPr>
                <a:solidFill>
                  <a:schemeClr val="accent1"/>
                </a:solidFill>
              </a:defRPr>
            </a:lvl5pPr>
            <a:lvl6pPr lvl="5" rtl="0">
              <a:spcBef>
                <a:spcPts val="0"/>
              </a:spcBef>
              <a:spcAft>
                <a:spcPts val="0"/>
              </a:spcAft>
              <a:buClr>
                <a:schemeClr val="accent1"/>
              </a:buClr>
              <a:buSzPts val="4100"/>
              <a:buNone/>
              <a:defRPr>
                <a:solidFill>
                  <a:schemeClr val="accent1"/>
                </a:solidFill>
              </a:defRPr>
            </a:lvl6pPr>
            <a:lvl7pPr lvl="6" rtl="0">
              <a:spcBef>
                <a:spcPts val="0"/>
              </a:spcBef>
              <a:spcAft>
                <a:spcPts val="0"/>
              </a:spcAft>
              <a:buClr>
                <a:schemeClr val="accent1"/>
              </a:buClr>
              <a:buSzPts val="4100"/>
              <a:buNone/>
              <a:defRPr>
                <a:solidFill>
                  <a:schemeClr val="accent1"/>
                </a:solidFill>
              </a:defRPr>
            </a:lvl7pPr>
            <a:lvl8pPr lvl="7" rtl="0">
              <a:spcBef>
                <a:spcPts val="0"/>
              </a:spcBef>
              <a:spcAft>
                <a:spcPts val="0"/>
              </a:spcAft>
              <a:buClr>
                <a:schemeClr val="accent1"/>
              </a:buClr>
              <a:buSzPts val="4100"/>
              <a:buNone/>
              <a:defRPr>
                <a:solidFill>
                  <a:schemeClr val="accent1"/>
                </a:solidFill>
              </a:defRPr>
            </a:lvl8pPr>
            <a:lvl9pPr lvl="8" rtl="0">
              <a:spcBef>
                <a:spcPts val="0"/>
              </a:spcBef>
              <a:spcAft>
                <a:spcPts val="0"/>
              </a:spcAft>
              <a:buClr>
                <a:schemeClr val="accent1"/>
              </a:buClr>
              <a:buSzPts val="4100"/>
              <a:buNone/>
              <a:defRPr>
                <a:solidFill>
                  <a:schemeClr val="accent1"/>
                </a:solidFill>
              </a:defRPr>
            </a:lvl9pPr>
          </a:lstStyle>
          <a:p/>
        </p:txBody>
      </p:sp>
      <p:sp>
        <p:nvSpPr>
          <p:cNvPr id="18" name="Google Shape;18;p3"/>
          <p:cNvSpPr txBox="1"/>
          <p:nvPr>
            <p:ph idx="1" type="subTitle"/>
          </p:nvPr>
        </p:nvSpPr>
        <p:spPr>
          <a:xfrm>
            <a:off x="514350" y="2894375"/>
            <a:ext cx="5557200" cy="274800"/>
          </a:xfrm>
          <a:prstGeom prst="rect">
            <a:avLst/>
          </a:prstGeom>
        </p:spPr>
        <p:txBody>
          <a:bodyPr anchorCtr="0" anchor="t" bIns="0" lIns="0" spcFirstLastPara="1" rIns="0" wrap="square" tIns="0">
            <a:noAutofit/>
          </a:bodyPr>
          <a:lstStyle>
            <a:lvl1pPr lvl="0" rtl="0">
              <a:spcBef>
                <a:spcPts val="0"/>
              </a:spcBef>
              <a:spcAft>
                <a:spcPts val="0"/>
              </a:spcAft>
              <a:buClr>
                <a:schemeClr val="lt2"/>
              </a:buClr>
              <a:buSzPts val="16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p:txBody>
      </p:sp>
      <p:sp>
        <p:nvSpPr>
          <p:cNvPr id="19" name="Google Shape;19;p3"/>
          <p:cNvSpPr/>
          <p:nvPr/>
        </p:nvSpPr>
        <p:spPr>
          <a:xfrm>
            <a:off x="342900" y="361950"/>
            <a:ext cx="539646" cy="134911"/>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lt2"/>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solidFill>
          <a:schemeClr val="accent1"/>
        </a:solidFill>
      </p:bgPr>
    </p:bg>
    <p:spTree>
      <p:nvGrpSpPr>
        <p:cNvPr id="20" name="Shape 20"/>
        <p:cNvGrpSpPr/>
        <p:nvPr/>
      </p:nvGrpSpPr>
      <p:grpSpPr>
        <a:xfrm>
          <a:off x="0" y="0"/>
          <a:ext cx="0" cy="0"/>
          <a:chOff x="0" y="0"/>
          <a:chExt cx="0" cy="0"/>
        </a:xfrm>
      </p:grpSpPr>
      <p:sp>
        <p:nvSpPr>
          <p:cNvPr id="21" name="Google Shape;21;p4"/>
          <p:cNvSpPr txBox="1"/>
          <p:nvPr>
            <p:ph idx="1" type="body"/>
          </p:nvPr>
        </p:nvSpPr>
        <p:spPr>
          <a:xfrm>
            <a:off x="515525" y="2260775"/>
            <a:ext cx="4784400" cy="2346900"/>
          </a:xfrm>
          <a:prstGeom prst="rect">
            <a:avLst/>
          </a:prstGeom>
        </p:spPr>
        <p:txBody>
          <a:bodyPr anchorCtr="0" anchor="b" bIns="0" lIns="0" spcFirstLastPara="1" rIns="0" wrap="square" tIns="0">
            <a:noAutofit/>
          </a:bodyPr>
          <a:lstStyle>
            <a:lvl1pPr indent="-488950" lvl="0" marL="457200" rtl="0">
              <a:spcBef>
                <a:spcPts val="0"/>
              </a:spcBef>
              <a:spcAft>
                <a:spcPts val="0"/>
              </a:spcAft>
              <a:buSzPts val="4100"/>
              <a:buChar char="•"/>
              <a:defRPr b="1" sz="4100"/>
            </a:lvl1pPr>
            <a:lvl2pPr indent="-488950" lvl="1" marL="914400" rtl="0">
              <a:spcBef>
                <a:spcPts val="800"/>
              </a:spcBef>
              <a:spcAft>
                <a:spcPts val="0"/>
              </a:spcAft>
              <a:buSzPts val="4100"/>
              <a:buChar char="○"/>
              <a:defRPr b="1" sz="4100"/>
            </a:lvl2pPr>
            <a:lvl3pPr indent="-488950" lvl="2" marL="1371600" rtl="0">
              <a:spcBef>
                <a:spcPts val="800"/>
              </a:spcBef>
              <a:spcAft>
                <a:spcPts val="0"/>
              </a:spcAft>
              <a:buSzPts val="4100"/>
              <a:buChar char="■"/>
              <a:defRPr b="1" sz="4100"/>
            </a:lvl3pPr>
            <a:lvl4pPr indent="-488950" lvl="3" marL="1828800" rtl="0">
              <a:spcBef>
                <a:spcPts val="800"/>
              </a:spcBef>
              <a:spcAft>
                <a:spcPts val="0"/>
              </a:spcAft>
              <a:buSzPts val="4100"/>
              <a:buChar char="●"/>
              <a:defRPr b="1" sz="4100"/>
            </a:lvl4pPr>
            <a:lvl5pPr indent="-488950" lvl="4" marL="2286000" rtl="0">
              <a:spcBef>
                <a:spcPts val="800"/>
              </a:spcBef>
              <a:spcAft>
                <a:spcPts val="0"/>
              </a:spcAft>
              <a:buSzPts val="4100"/>
              <a:buChar char="○"/>
              <a:defRPr b="1" sz="4100"/>
            </a:lvl5pPr>
            <a:lvl6pPr indent="-488950" lvl="5" marL="2743200" rtl="0">
              <a:spcBef>
                <a:spcPts val="800"/>
              </a:spcBef>
              <a:spcAft>
                <a:spcPts val="0"/>
              </a:spcAft>
              <a:buSzPts val="4100"/>
              <a:buChar char="■"/>
              <a:defRPr b="1" sz="4100"/>
            </a:lvl6pPr>
            <a:lvl7pPr indent="-488950" lvl="6" marL="3200400" rtl="0">
              <a:spcBef>
                <a:spcPts val="800"/>
              </a:spcBef>
              <a:spcAft>
                <a:spcPts val="0"/>
              </a:spcAft>
              <a:buSzPts val="4100"/>
              <a:buChar char="●"/>
              <a:defRPr b="1" sz="4100"/>
            </a:lvl7pPr>
            <a:lvl8pPr indent="-488950" lvl="7" marL="3657600" rtl="0">
              <a:spcBef>
                <a:spcPts val="800"/>
              </a:spcBef>
              <a:spcAft>
                <a:spcPts val="0"/>
              </a:spcAft>
              <a:buSzPts val="4100"/>
              <a:buChar char="○"/>
              <a:defRPr b="1" sz="4100"/>
            </a:lvl8pPr>
            <a:lvl9pPr indent="-488950" lvl="8" marL="4114800" rtl="0">
              <a:spcBef>
                <a:spcPts val="800"/>
              </a:spcBef>
              <a:spcAft>
                <a:spcPts val="800"/>
              </a:spcAft>
              <a:buSzPts val="4100"/>
              <a:buChar char="■"/>
              <a:defRPr b="1" sz="4100"/>
            </a:lvl9pPr>
          </a:lstStyle>
          <a:p/>
        </p:txBody>
      </p:sp>
      <p:sp>
        <p:nvSpPr>
          <p:cNvPr id="22" name="Google Shape;22;p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4"/>
          <p:cNvSpPr/>
          <p:nvPr/>
        </p:nvSpPr>
        <p:spPr>
          <a:xfrm>
            <a:off x="515532" y="604394"/>
            <a:ext cx="537342" cy="539750"/>
          </a:xfrm>
          <a:custGeom>
            <a:rect b="b" l="l" r="r" t="t"/>
            <a:pathLst>
              <a:path extrusionOk="0" h="6350000" w="6321665">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chemeClr val="dk1"/>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4" name="Google Shape;24;p4"/>
          <p:cNvSpPr/>
          <p:nvPr/>
        </p:nvSpPr>
        <p:spPr>
          <a:xfrm>
            <a:off x="6549307" y="869192"/>
            <a:ext cx="1810639" cy="1810639"/>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chemeClr val="lt2"/>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25" name="Google Shape;25;p4"/>
          <p:cNvSpPr/>
          <p:nvPr/>
        </p:nvSpPr>
        <p:spPr>
          <a:xfrm>
            <a:off x="5817581" y="2205888"/>
            <a:ext cx="1467171" cy="734205"/>
          </a:xfrm>
          <a:custGeom>
            <a:rect b="b" l="l" r="r" t="t"/>
            <a:pathLst>
              <a:path extrusionOk="0" h="1468410" w="2934342">
                <a:moveTo>
                  <a:pt x="2934342" y="0"/>
                </a:moveTo>
                <a:cubicBezTo>
                  <a:pt x="2934342" y="811099"/>
                  <a:pt x="2277030" y="1468411"/>
                  <a:pt x="1465931" y="1468411"/>
                </a:cubicBezTo>
                <a:cubicBezTo>
                  <a:pt x="654832" y="1468411"/>
                  <a:pt x="0" y="811099"/>
                  <a:pt x="0" y="0"/>
                </a:cubicBezTo>
                <a:lnTo>
                  <a:pt x="2934342" y="0"/>
                </a:ln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26" name="Google Shape;26;p4"/>
          <p:cNvSpPr/>
          <p:nvPr/>
        </p:nvSpPr>
        <p:spPr>
          <a:xfrm>
            <a:off x="697262" y="806038"/>
            <a:ext cx="173875" cy="136473"/>
          </a:xfrm>
          <a:prstGeom prst="rect">
            <a:avLst/>
          </a:prstGeom>
        </p:spPr>
        <p:txBody>
          <a:bodyPr>
            <a:prstTxWarp prst="textPlain"/>
          </a:bodyPr>
          <a:lstStyle/>
          <a:p>
            <a:pPr lvl="0" algn="ctr"/>
            <a:r>
              <a:rPr b="1" i="0">
                <a:ln>
                  <a:noFill/>
                </a:ln>
                <a:solidFill>
                  <a:schemeClr val="lt2"/>
                </a:solidFill>
                <a:latin typeface="Georgia"/>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ype="tx">
  <p:cSld name="TITLE_AND_BODY">
    <p:spTree>
      <p:nvGrpSpPr>
        <p:cNvPr id="27" name="Shape 27"/>
        <p:cNvGrpSpPr/>
        <p:nvPr/>
      </p:nvGrpSpPr>
      <p:grpSpPr>
        <a:xfrm>
          <a:off x="0" y="0"/>
          <a:ext cx="0" cy="0"/>
          <a:chOff x="0" y="0"/>
          <a:chExt cx="0" cy="0"/>
        </a:xfrm>
      </p:grpSpPr>
      <p:sp>
        <p:nvSpPr>
          <p:cNvPr id="28" name="Google Shape;28;p5"/>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29" name="Google Shape;29;p5"/>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0" name="Google Shape;30;p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2 columns" type="twoColTx">
  <p:cSld name="TITLE_AND_TWO_COLUMNS">
    <p:spTree>
      <p:nvGrpSpPr>
        <p:cNvPr id="31" name="Shape 31"/>
        <p:cNvGrpSpPr/>
        <p:nvPr/>
      </p:nvGrpSpPr>
      <p:grpSpPr>
        <a:xfrm>
          <a:off x="0" y="0"/>
          <a:ext cx="0" cy="0"/>
          <a:chOff x="0" y="0"/>
          <a:chExt cx="0" cy="0"/>
        </a:xfrm>
      </p:grpSpPr>
      <p:sp>
        <p:nvSpPr>
          <p:cNvPr id="32" name="Google Shape;32;p6"/>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3" name="Google Shape;33;p6"/>
          <p:cNvSpPr txBox="1"/>
          <p:nvPr>
            <p:ph idx="1" type="body"/>
          </p:nvPr>
        </p:nvSpPr>
        <p:spPr>
          <a:xfrm>
            <a:off x="516600"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4" name="Google Shape;34;p6"/>
          <p:cNvSpPr txBox="1"/>
          <p:nvPr>
            <p:ph idx="2" type="body"/>
          </p:nvPr>
        </p:nvSpPr>
        <p:spPr>
          <a:xfrm>
            <a:off x="4122876" y="1967475"/>
            <a:ext cx="3162600" cy="24900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5" name="Google Shape;35;p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38" name="Google Shape;38;p7"/>
          <p:cNvSpPr txBox="1"/>
          <p:nvPr>
            <p:ph idx="1" type="body"/>
          </p:nvPr>
        </p:nvSpPr>
        <p:spPr>
          <a:xfrm>
            <a:off x="516600"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39" name="Google Shape;39;p7"/>
          <p:cNvSpPr txBox="1"/>
          <p:nvPr>
            <p:ph idx="2" type="body"/>
          </p:nvPr>
        </p:nvSpPr>
        <p:spPr>
          <a:xfrm>
            <a:off x="2846689"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0" name="Google Shape;40;p7"/>
          <p:cNvSpPr txBox="1"/>
          <p:nvPr>
            <p:ph idx="3" type="body"/>
          </p:nvPr>
        </p:nvSpPr>
        <p:spPr>
          <a:xfrm>
            <a:off x="5176777" y="1967475"/>
            <a:ext cx="2108700" cy="2553300"/>
          </a:xfrm>
          <a:prstGeom prst="rect">
            <a:avLst/>
          </a:prstGeom>
        </p:spPr>
        <p:txBody>
          <a:bodyPr anchorCtr="0" anchor="t" bIns="0" lIns="0" spcFirstLastPara="1" rIns="0" wrap="square" tIns="0">
            <a:noAutofit/>
          </a:bodyPr>
          <a:lstStyle>
            <a:lvl1pPr indent="-330200" lvl="0" marL="457200" rtl="0">
              <a:spcBef>
                <a:spcPts val="0"/>
              </a:spcBef>
              <a:spcAft>
                <a:spcPts val="0"/>
              </a:spcAft>
              <a:buSzPts val="1600"/>
              <a:buChar char="•"/>
              <a:defRPr/>
            </a:lvl1pPr>
            <a:lvl2pPr indent="-330200" lvl="1" marL="914400" rtl="0">
              <a:spcBef>
                <a:spcPts val="800"/>
              </a:spcBef>
              <a:spcAft>
                <a:spcPts val="0"/>
              </a:spcAft>
              <a:buSzPts val="1600"/>
              <a:buChar char="○"/>
              <a:defRPr/>
            </a:lvl2pPr>
            <a:lvl3pPr indent="-330200" lvl="2" marL="1371600" rtl="0">
              <a:spcBef>
                <a:spcPts val="800"/>
              </a:spcBef>
              <a:spcAft>
                <a:spcPts val="0"/>
              </a:spcAft>
              <a:buSzPts val="1600"/>
              <a:buChar char="■"/>
              <a:defRPr/>
            </a:lvl3pPr>
            <a:lvl4pPr indent="-330200" lvl="3" marL="1828800" rtl="0">
              <a:spcBef>
                <a:spcPts val="800"/>
              </a:spcBef>
              <a:spcAft>
                <a:spcPts val="0"/>
              </a:spcAft>
              <a:buSzPts val="1600"/>
              <a:buChar char="●"/>
              <a:defRPr/>
            </a:lvl4pPr>
            <a:lvl5pPr indent="-330200" lvl="4" marL="2286000" rtl="0">
              <a:spcBef>
                <a:spcPts val="800"/>
              </a:spcBef>
              <a:spcAft>
                <a:spcPts val="0"/>
              </a:spcAft>
              <a:buSzPts val="1600"/>
              <a:buChar char="○"/>
              <a:defRPr/>
            </a:lvl5pPr>
            <a:lvl6pPr indent="-330200" lvl="5" marL="2743200" rtl="0">
              <a:spcBef>
                <a:spcPts val="800"/>
              </a:spcBef>
              <a:spcAft>
                <a:spcPts val="0"/>
              </a:spcAft>
              <a:buSzPts val="1600"/>
              <a:buChar char="■"/>
              <a:defRPr/>
            </a:lvl6pPr>
            <a:lvl7pPr indent="-330200" lvl="6" marL="3200400" rtl="0">
              <a:spcBef>
                <a:spcPts val="800"/>
              </a:spcBef>
              <a:spcAft>
                <a:spcPts val="0"/>
              </a:spcAft>
              <a:buSzPts val="1600"/>
              <a:buChar char="●"/>
              <a:defRPr/>
            </a:lvl7pPr>
            <a:lvl8pPr indent="-330200" lvl="7" marL="3657600" rtl="0">
              <a:spcBef>
                <a:spcPts val="800"/>
              </a:spcBef>
              <a:spcAft>
                <a:spcPts val="0"/>
              </a:spcAft>
              <a:buSzPts val="1600"/>
              <a:buChar char="○"/>
              <a:defRPr/>
            </a:lvl8pPr>
            <a:lvl9pPr indent="-330200" lvl="8" marL="4114800" rtl="0">
              <a:spcBef>
                <a:spcPts val="800"/>
              </a:spcBef>
              <a:spcAft>
                <a:spcPts val="800"/>
              </a:spcAft>
              <a:buSzPts val="1600"/>
              <a:buChar char="■"/>
              <a:defRPr/>
            </a:lvl9pPr>
          </a:lstStyle>
          <a:p/>
        </p:txBody>
      </p:sp>
      <p:sp>
        <p:nvSpPr>
          <p:cNvPr id="41" name="Google Shape;41;p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 name="Shape 42"/>
        <p:cNvGrpSpPr/>
        <p:nvPr/>
      </p:nvGrpSpPr>
      <p:grpSpPr>
        <a:xfrm>
          <a:off x="0" y="0"/>
          <a:ext cx="0" cy="0"/>
          <a:chOff x="0" y="0"/>
          <a:chExt cx="0" cy="0"/>
        </a:xfrm>
      </p:grpSpPr>
      <p:sp>
        <p:nvSpPr>
          <p:cNvPr id="43" name="Google Shape;43;p8"/>
          <p:cNvSpPr txBox="1"/>
          <p:nvPr>
            <p:ph type="title"/>
          </p:nvPr>
        </p:nvSpPr>
        <p:spPr>
          <a:xfrm>
            <a:off x="516600" y="514350"/>
            <a:ext cx="6480000" cy="717900"/>
          </a:xfrm>
          <a:prstGeom prst="rect">
            <a:avLst/>
          </a:prstGeom>
        </p:spPr>
        <p:txBody>
          <a:bodyPr anchorCtr="0" anchor="t"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4" name="Google Shape;44;p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ubtitle">
  <p:cSld name="TITLE_ONLY_1">
    <p:spTree>
      <p:nvGrpSpPr>
        <p:cNvPr id="45" name="Shape 45"/>
        <p:cNvGrpSpPr/>
        <p:nvPr/>
      </p:nvGrpSpPr>
      <p:grpSpPr>
        <a:xfrm>
          <a:off x="0" y="0"/>
          <a:ext cx="0" cy="0"/>
          <a:chOff x="0" y="0"/>
          <a:chExt cx="0" cy="0"/>
        </a:xfrm>
      </p:grpSpPr>
      <p:sp>
        <p:nvSpPr>
          <p:cNvPr id="46" name="Google Shape;46;p9"/>
          <p:cNvSpPr txBox="1"/>
          <p:nvPr>
            <p:ph type="title"/>
          </p:nvPr>
        </p:nvSpPr>
        <p:spPr>
          <a:xfrm>
            <a:off x="516600" y="1655400"/>
            <a:ext cx="3679200" cy="1411500"/>
          </a:xfrm>
          <a:prstGeom prst="rect">
            <a:avLst/>
          </a:prstGeom>
        </p:spPr>
        <p:txBody>
          <a:bodyPr anchorCtr="0" anchor="b" bIns="0" lIns="0" spcFirstLastPara="1" rIns="0" wrap="square" tIns="0">
            <a:noAutofit/>
          </a:bodyPr>
          <a:lstStyle>
            <a:lvl1pPr lvl="0" rtl="0">
              <a:spcBef>
                <a:spcPts val="0"/>
              </a:spcBef>
              <a:spcAft>
                <a:spcPts val="0"/>
              </a:spcAft>
              <a:buSzPts val="4100"/>
              <a:buNone/>
              <a:defRPr/>
            </a:lvl1pPr>
            <a:lvl2pPr lvl="1" rtl="0">
              <a:spcBef>
                <a:spcPts val="0"/>
              </a:spcBef>
              <a:spcAft>
                <a:spcPts val="0"/>
              </a:spcAft>
              <a:buSzPts val="4100"/>
              <a:buNone/>
              <a:defRPr/>
            </a:lvl2pPr>
            <a:lvl3pPr lvl="2" rtl="0">
              <a:spcBef>
                <a:spcPts val="0"/>
              </a:spcBef>
              <a:spcAft>
                <a:spcPts val="0"/>
              </a:spcAft>
              <a:buSzPts val="4100"/>
              <a:buNone/>
              <a:defRPr/>
            </a:lvl3pPr>
            <a:lvl4pPr lvl="3" rtl="0">
              <a:spcBef>
                <a:spcPts val="0"/>
              </a:spcBef>
              <a:spcAft>
                <a:spcPts val="0"/>
              </a:spcAft>
              <a:buSzPts val="4100"/>
              <a:buNone/>
              <a:defRPr/>
            </a:lvl4pPr>
            <a:lvl5pPr lvl="4" rtl="0">
              <a:spcBef>
                <a:spcPts val="0"/>
              </a:spcBef>
              <a:spcAft>
                <a:spcPts val="0"/>
              </a:spcAft>
              <a:buSzPts val="4100"/>
              <a:buNone/>
              <a:defRPr/>
            </a:lvl5pPr>
            <a:lvl6pPr lvl="5" rtl="0">
              <a:spcBef>
                <a:spcPts val="0"/>
              </a:spcBef>
              <a:spcAft>
                <a:spcPts val="0"/>
              </a:spcAft>
              <a:buSzPts val="4100"/>
              <a:buNone/>
              <a:defRPr/>
            </a:lvl6pPr>
            <a:lvl7pPr lvl="6" rtl="0">
              <a:spcBef>
                <a:spcPts val="0"/>
              </a:spcBef>
              <a:spcAft>
                <a:spcPts val="0"/>
              </a:spcAft>
              <a:buSzPts val="4100"/>
              <a:buNone/>
              <a:defRPr/>
            </a:lvl7pPr>
            <a:lvl8pPr lvl="7" rtl="0">
              <a:spcBef>
                <a:spcPts val="0"/>
              </a:spcBef>
              <a:spcAft>
                <a:spcPts val="0"/>
              </a:spcAft>
              <a:buSzPts val="4100"/>
              <a:buNone/>
              <a:defRPr/>
            </a:lvl8pPr>
            <a:lvl9pPr lvl="8" rtl="0">
              <a:spcBef>
                <a:spcPts val="0"/>
              </a:spcBef>
              <a:spcAft>
                <a:spcPts val="0"/>
              </a:spcAft>
              <a:buSzPts val="4100"/>
              <a:buNone/>
              <a:defRPr/>
            </a:lvl9pPr>
          </a:lstStyle>
          <a:p/>
        </p:txBody>
      </p:sp>
      <p:sp>
        <p:nvSpPr>
          <p:cNvPr id="47" name="Google Shape;47;p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9"/>
          <p:cNvSpPr/>
          <p:nvPr/>
        </p:nvSpPr>
        <p:spPr>
          <a:xfrm>
            <a:off x="244527" y="379439"/>
            <a:ext cx="539646" cy="134912"/>
          </a:xfrm>
          <a:custGeom>
            <a:rect b="b" l="l" r="r" t="t"/>
            <a:pathLst>
              <a:path extrusionOk="0" h="269823" w="1079292">
                <a:moveTo>
                  <a:pt x="134912" y="0"/>
                </a:moveTo>
                <a:cubicBezTo>
                  <a:pt x="60373" y="0"/>
                  <a:pt x="0" y="60373"/>
                  <a:pt x="0" y="134912"/>
                </a:cubicBezTo>
                <a:cubicBezTo>
                  <a:pt x="0" y="209450"/>
                  <a:pt x="60373" y="269823"/>
                  <a:pt x="134912" y="269823"/>
                </a:cubicBezTo>
                <a:cubicBezTo>
                  <a:pt x="209450" y="269823"/>
                  <a:pt x="269823" y="209450"/>
                  <a:pt x="269823" y="134912"/>
                </a:cubicBezTo>
                <a:cubicBezTo>
                  <a:pt x="269823" y="60373"/>
                  <a:pt x="209450" y="0"/>
                  <a:pt x="134912" y="0"/>
                </a:cubicBezTo>
                <a:close/>
                <a:moveTo>
                  <a:pt x="944381" y="0"/>
                </a:moveTo>
                <a:cubicBezTo>
                  <a:pt x="869842" y="0"/>
                  <a:pt x="809469" y="60373"/>
                  <a:pt x="809469" y="134912"/>
                </a:cubicBezTo>
                <a:cubicBezTo>
                  <a:pt x="809469" y="209450"/>
                  <a:pt x="869842" y="269823"/>
                  <a:pt x="944381" y="269823"/>
                </a:cubicBezTo>
                <a:cubicBezTo>
                  <a:pt x="1018919" y="269823"/>
                  <a:pt x="1079292" y="209450"/>
                  <a:pt x="1079292" y="134912"/>
                </a:cubicBezTo>
                <a:cubicBezTo>
                  <a:pt x="1079292" y="60373"/>
                  <a:pt x="1018919" y="0"/>
                  <a:pt x="944381" y="0"/>
                </a:cubicBezTo>
                <a:close/>
                <a:moveTo>
                  <a:pt x="539646" y="0"/>
                </a:moveTo>
                <a:cubicBezTo>
                  <a:pt x="465107" y="0"/>
                  <a:pt x="404735" y="60373"/>
                  <a:pt x="404735" y="134912"/>
                </a:cubicBezTo>
                <a:cubicBezTo>
                  <a:pt x="404735" y="209450"/>
                  <a:pt x="465107" y="269823"/>
                  <a:pt x="539646" y="269823"/>
                </a:cubicBezTo>
                <a:cubicBezTo>
                  <a:pt x="614185" y="269823"/>
                  <a:pt x="674558" y="209450"/>
                  <a:pt x="674558" y="134912"/>
                </a:cubicBezTo>
                <a:cubicBezTo>
                  <a:pt x="674558" y="60373"/>
                  <a:pt x="614185" y="0"/>
                  <a:pt x="539646" y="0"/>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49" name="Google Shape;49;p9"/>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lvl1pPr lvl="0">
              <a:spcBef>
                <a:spcPts val="0"/>
              </a:spcBef>
              <a:spcAft>
                <a:spcPts val="0"/>
              </a:spcAft>
              <a:buSzPts val="1600"/>
              <a:buFont typeface="Barlow Medium"/>
              <a:buNone/>
              <a:defRPr>
                <a:latin typeface="Barlow Medium"/>
                <a:ea typeface="Barlow Medium"/>
                <a:cs typeface="Barlow Medium"/>
                <a:sym typeface="Barlow Medium"/>
              </a:defRPr>
            </a:lvl1pPr>
            <a:lvl2pPr lvl="1">
              <a:spcBef>
                <a:spcPts val="800"/>
              </a:spcBef>
              <a:spcAft>
                <a:spcPts val="0"/>
              </a:spcAft>
              <a:buSzPts val="1600"/>
              <a:buFont typeface="Barlow Medium"/>
              <a:buNone/>
              <a:defRPr>
                <a:latin typeface="Barlow Medium"/>
                <a:ea typeface="Barlow Medium"/>
                <a:cs typeface="Barlow Medium"/>
                <a:sym typeface="Barlow Medium"/>
              </a:defRPr>
            </a:lvl2pPr>
            <a:lvl3pPr lvl="2">
              <a:spcBef>
                <a:spcPts val="800"/>
              </a:spcBef>
              <a:spcAft>
                <a:spcPts val="0"/>
              </a:spcAft>
              <a:buSzPts val="1600"/>
              <a:buFont typeface="Barlow Medium"/>
              <a:buNone/>
              <a:defRPr>
                <a:latin typeface="Barlow Medium"/>
                <a:ea typeface="Barlow Medium"/>
                <a:cs typeface="Barlow Medium"/>
                <a:sym typeface="Barlow Medium"/>
              </a:defRPr>
            </a:lvl3pPr>
            <a:lvl4pPr lvl="3">
              <a:spcBef>
                <a:spcPts val="800"/>
              </a:spcBef>
              <a:spcAft>
                <a:spcPts val="0"/>
              </a:spcAft>
              <a:buSzPts val="1600"/>
              <a:buFont typeface="Barlow Medium"/>
              <a:buNone/>
              <a:defRPr>
                <a:latin typeface="Barlow Medium"/>
                <a:ea typeface="Barlow Medium"/>
                <a:cs typeface="Barlow Medium"/>
                <a:sym typeface="Barlow Medium"/>
              </a:defRPr>
            </a:lvl4pPr>
            <a:lvl5pPr lvl="4">
              <a:spcBef>
                <a:spcPts val="800"/>
              </a:spcBef>
              <a:spcAft>
                <a:spcPts val="0"/>
              </a:spcAft>
              <a:buSzPts val="1600"/>
              <a:buFont typeface="Barlow Medium"/>
              <a:buNone/>
              <a:defRPr>
                <a:latin typeface="Barlow Medium"/>
                <a:ea typeface="Barlow Medium"/>
                <a:cs typeface="Barlow Medium"/>
                <a:sym typeface="Barlow Medium"/>
              </a:defRPr>
            </a:lvl5pPr>
            <a:lvl6pPr lvl="5">
              <a:spcBef>
                <a:spcPts val="800"/>
              </a:spcBef>
              <a:spcAft>
                <a:spcPts val="0"/>
              </a:spcAft>
              <a:buSzPts val="1600"/>
              <a:buFont typeface="Barlow Medium"/>
              <a:buNone/>
              <a:defRPr>
                <a:latin typeface="Barlow Medium"/>
                <a:ea typeface="Barlow Medium"/>
                <a:cs typeface="Barlow Medium"/>
                <a:sym typeface="Barlow Medium"/>
              </a:defRPr>
            </a:lvl6pPr>
            <a:lvl7pPr lvl="6">
              <a:spcBef>
                <a:spcPts val="800"/>
              </a:spcBef>
              <a:spcAft>
                <a:spcPts val="0"/>
              </a:spcAft>
              <a:buSzPts val="1600"/>
              <a:buFont typeface="Barlow Medium"/>
              <a:buNone/>
              <a:defRPr>
                <a:latin typeface="Barlow Medium"/>
                <a:ea typeface="Barlow Medium"/>
                <a:cs typeface="Barlow Medium"/>
                <a:sym typeface="Barlow Medium"/>
              </a:defRPr>
            </a:lvl7pPr>
            <a:lvl8pPr lvl="7">
              <a:spcBef>
                <a:spcPts val="800"/>
              </a:spcBef>
              <a:spcAft>
                <a:spcPts val="0"/>
              </a:spcAft>
              <a:buSzPts val="1600"/>
              <a:buFont typeface="Barlow Medium"/>
              <a:buNone/>
              <a:defRPr>
                <a:latin typeface="Barlow Medium"/>
                <a:ea typeface="Barlow Medium"/>
                <a:cs typeface="Barlow Medium"/>
                <a:sym typeface="Barlow Medium"/>
              </a:defRPr>
            </a:lvl8pPr>
            <a:lvl9pPr lvl="8">
              <a:spcBef>
                <a:spcPts val="800"/>
              </a:spcBef>
              <a:spcAft>
                <a:spcPts val="800"/>
              </a:spcAft>
              <a:buSzPts val="1600"/>
              <a:buFont typeface="Barlow Medium"/>
              <a:buNone/>
              <a:defRPr>
                <a:latin typeface="Barlow Medium"/>
                <a:ea typeface="Barlow Medium"/>
                <a:cs typeface="Barlow Medium"/>
                <a:sym typeface="Barlow Medium"/>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txBox="1"/>
          <p:nvPr>
            <p:ph idx="1" type="body"/>
          </p:nvPr>
        </p:nvSpPr>
        <p:spPr>
          <a:xfrm>
            <a:off x="516600" y="4406300"/>
            <a:ext cx="7772100" cy="303900"/>
          </a:xfrm>
          <a:prstGeom prst="rect">
            <a:avLst/>
          </a:prstGeom>
        </p:spPr>
        <p:txBody>
          <a:bodyPr anchorCtr="0" anchor="t" bIns="0" lIns="0" spcFirstLastPara="1" rIns="0" wrap="square" tIns="0">
            <a:noAutofit/>
          </a:bodyPr>
          <a:lstStyle>
            <a:lvl1pPr indent="-228600" lvl="0" marL="457200" rtl="0">
              <a:spcBef>
                <a:spcPts val="0"/>
              </a:spcBef>
              <a:spcAft>
                <a:spcPts val="800"/>
              </a:spcAft>
              <a:buSzPts val="1800"/>
              <a:buNone/>
              <a:defRPr sz="1800"/>
            </a:lvl1pPr>
          </a:lstStyle>
          <a:p/>
        </p:txBody>
      </p:sp>
      <p:sp>
        <p:nvSpPr>
          <p:cNvPr id="52" name="Google Shape;52;p1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516600" y="514350"/>
            <a:ext cx="6480000" cy="717900"/>
          </a:xfrm>
          <a:prstGeom prst="rect">
            <a:avLst/>
          </a:prstGeom>
          <a:noFill/>
          <a:ln>
            <a:noFill/>
          </a:ln>
        </p:spPr>
        <p:txBody>
          <a:bodyPr anchorCtr="0" anchor="t" bIns="0" lIns="0" spcFirstLastPara="1" rIns="0" wrap="square" tIns="0">
            <a:noAutofit/>
          </a:bodyPr>
          <a:lstStyle>
            <a:lvl1pPr lvl="0"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1pPr>
            <a:lvl2pPr lvl="1"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2pPr>
            <a:lvl3pPr lvl="2"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3pPr>
            <a:lvl4pPr lvl="3"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4pPr>
            <a:lvl5pPr lvl="4"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5pPr>
            <a:lvl6pPr lvl="5"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6pPr>
            <a:lvl7pPr lvl="6"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7pPr>
            <a:lvl8pPr lvl="7"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8pPr>
            <a:lvl9pPr lvl="8" rtl="0">
              <a:lnSpc>
                <a:spcPct val="90000"/>
              </a:lnSpc>
              <a:spcBef>
                <a:spcPts val="0"/>
              </a:spcBef>
              <a:spcAft>
                <a:spcPts val="0"/>
              </a:spcAft>
              <a:buClr>
                <a:schemeClr val="dk1"/>
              </a:buClr>
              <a:buSzPts val="4100"/>
              <a:buFont typeface="Barlow"/>
              <a:buNone/>
              <a:defRPr b="1" sz="4100">
                <a:solidFill>
                  <a:schemeClr val="dk1"/>
                </a:solidFill>
                <a:latin typeface="Barlow"/>
                <a:ea typeface="Barlow"/>
                <a:cs typeface="Barlow"/>
                <a:sym typeface="Barlow"/>
              </a:defRPr>
            </a:lvl9pPr>
          </a:lstStyle>
          <a:p/>
        </p:txBody>
      </p:sp>
      <p:sp>
        <p:nvSpPr>
          <p:cNvPr id="7" name="Google Shape;7;p1"/>
          <p:cNvSpPr txBox="1"/>
          <p:nvPr>
            <p:ph idx="1" type="body"/>
          </p:nvPr>
        </p:nvSpPr>
        <p:spPr>
          <a:xfrm>
            <a:off x="516600" y="1967475"/>
            <a:ext cx="6768900" cy="2420400"/>
          </a:xfrm>
          <a:prstGeom prst="rect">
            <a:avLst/>
          </a:prstGeom>
          <a:noFill/>
          <a:ln>
            <a:noFill/>
          </a:ln>
        </p:spPr>
        <p:txBody>
          <a:bodyPr anchorCtr="0" anchor="t" bIns="0" lIns="0" spcFirstLastPara="1" rIns="0" wrap="square" tIns="0">
            <a:noAutofit/>
          </a:bodyPr>
          <a:lstStyle>
            <a:lvl1pPr indent="-330200" lvl="0" marL="457200" rtl="0">
              <a:lnSpc>
                <a:spcPct val="115000"/>
              </a:lnSpc>
              <a:spcBef>
                <a:spcPts val="0"/>
              </a:spcBef>
              <a:spcAft>
                <a:spcPts val="0"/>
              </a:spcAft>
              <a:buClr>
                <a:schemeClr val="dk1"/>
              </a:buClr>
              <a:buSzPts val="1600"/>
              <a:buFont typeface="Barlow"/>
              <a:buChar char="•"/>
              <a:defRPr sz="1600">
                <a:solidFill>
                  <a:schemeClr val="dk1"/>
                </a:solidFill>
                <a:latin typeface="Barlow"/>
                <a:ea typeface="Barlow"/>
                <a:cs typeface="Barlow"/>
                <a:sym typeface="Barlow"/>
              </a:defRPr>
            </a:lvl1pPr>
            <a:lvl2pPr indent="-330200" lvl="1" marL="914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2pPr>
            <a:lvl3pPr indent="-330200" lvl="2" marL="1371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3pPr>
            <a:lvl4pPr indent="-330200" lvl="3" marL="18288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4pPr>
            <a:lvl5pPr indent="-330200" lvl="4" marL="22860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5pPr>
            <a:lvl6pPr indent="-330200" lvl="5" marL="27432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6pPr>
            <a:lvl7pPr indent="-330200" lvl="6" marL="32004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7pPr>
            <a:lvl8pPr indent="-330200" lvl="7" marL="3657600" rtl="0">
              <a:lnSpc>
                <a:spcPct val="115000"/>
              </a:lnSpc>
              <a:spcBef>
                <a:spcPts val="800"/>
              </a:spcBef>
              <a:spcAft>
                <a:spcPts val="0"/>
              </a:spcAft>
              <a:buClr>
                <a:schemeClr val="dk1"/>
              </a:buClr>
              <a:buSzPts val="1600"/>
              <a:buFont typeface="Barlow"/>
              <a:buChar char="○"/>
              <a:defRPr sz="1600">
                <a:solidFill>
                  <a:schemeClr val="dk1"/>
                </a:solidFill>
                <a:latin typeface="Barlow"/>
                <a:ea typeface="Barlow"/>
                <a:cs typeface="Barlow"/>
                <a:sym typeface="Barlow"/>
              </a:defRPr>
            </a:lvl8pPr>
            <a:lvl9pPr indent="-330200" lvl="8" marL="4114800" rtl="0">
              <a:lnSpc>
                <a:spcPct val="115000"/>
              </a:lnSpc>
              <a:spcBef>
                <a:spcPts val="800"/>
              </a:spcBef>
              <a:spcAft>
                <a:spcPts val="800"/>
              </a:spcAft>
              <a:buClr>
                <a:schemeClr val="dk1"/>
              </a:buClr>
              <a:buSzPts val="1600"/>
              <a:buFont typeface="Barlow"/>
              <a:buChar char="■"/>
              <a:defRPr sz="1600">
                <a:solidFill>
                  <a:schemeClr val="dk1"/>
                </a:solidFill>
                <a:latin typeface="Barlow"/>
                <a:ea typeface="Barlow"/>
                <a:cs typeface="Barlow"/>
                <a:sym typeface="Barlow"/>
              </a:defRPr>
            </a:lvl9pPr>
          </a:lstStyle>
          <a:p/>
        </p:txBody>
      </p:sp>
      <p:sp>
        <p:nvSpPr>
          <p:cNvPr id="8" name="Google Shape;8;p1"/>
          <p:cNvSpPr txBox="1"/>
          <p:nvPr>
            <p:ph idx="12" type="sldNum"/>
          </p:nvPr>
        </p:nvSpPr>
        <p:spPr>
          <a:xfrm>
            <a:off x="8376075" y="4749850"/>
            <a:ext cx="548700" cy="181800"/>
          </a:xfrm>
          <a:prstGeom prst="rect">
            <a:avLst/>
          </a:prstGeom>
          <a:noFill/>
          <a:ln>
            <a:noFill/>
          </a:ln>
        </p:spPr>
        <p:txBody>
          <a:bodyPr anchorCtr="0" anchor="ctr" bIns="0" lIns="0" spcFirstLastPara="1" rIns="0" wrap="square" tIns="0">
            <a:noAutofit/>
          </a:bodyPr>
          <a:lstStyle>
            <a:lvl1pPr lvl="0" rtl="0" algn="r">
              <a:buNone/>
              <a:defRPr b="1" sz="1100">
                <a:solidFill>
                  <a:schemeClr val="dk1"/>
                </a:solidFill>
                <a:latin typeface="Barlow"/>
                <a:ea typeface="Barlow"/>
                <a:cs typeface="Barlow"/>
                <a:sym typeface="Barlow"/>
              </a:defRPr>
            </a:lvl1pPr>
            <a:lvl2pPr lvl="1" rtl="0" algn="r">
              <a:buNone/>
              <a:defRPr b="1" sz="1100">
                <a:solidFill>
                  <a:schemeClr val="dk1"/>
                </a:solidFill>
                <a:latin typeface="Barlow"/>
                <a:ea typeface="Barlow"/>
                <a:cs typeface="Barlow"/>
                <a:sym typeface="Barlow"/>
              </a:defRPr>
            </a:lvl2pPr>
            <a:lvl3pPr lvl="2" rtl="0" algn="r">
              <a:buNone/>
              <a:defRPr b="1" sz="1100">
                <a:solidFill>
                  <a:schemeClr val="dk1"/>
                </a:solidFill>
                <a:latin typeface="Barlow"/>
                <a:ea typeface="Barlow"/>
                <a:cs typeface="Barlow"/>
                <a:sym typeface="Barlow"/>
              </a:defRPr>
            </a:lvl3pPr>
            <a:lvl4pPr lvl="3" rtl="0" algn="r">
              <a:buNone/>
              <a:defRPr b="1" sz="1100">
                <a:solidFill>
                  <a:schemeClr val="dk1"/>
                </a:solidFill>
                <a:latin typeface="Barlow"/>
                <a:ea typeface="Barlow"/>
                <a:cs typeface="Barlow"/>
                <a:sym typeface="Barlow"/>
              </a:defRPr>
            </a:lvl4pPr>
            <a:lvl5pPr lvl="4" rtl="0" algn="r">
              <a:buNone/>
              <a:defRPr b="1" sz="1100">
                <a:solidFill>
                  <a:schemeClr val="dk1"/>
                </a:solidFill>
                <a:latin typeface="Barlow"/>
                <a:ea typeface="Barlow"/>
                <a:cs typeface="Barlow"/>
                <a:sym typeface="Barlow"/>
              </a:defRPr>
            </a:lvl5pPr>
            <a:lvl6pPr lvl="5" rtl="0" algn="r">
              <a:buNone/>
              <a:defRPr b="1" sz="1100">
                <a:solidFill>
                  <a:schemeClr val="dk1"/>
                </a:solidFill>
                <a:latin typeface="Barlow"/>
                <a:ea typeface="Barlow"/>
                <a:cs typeface="Barlow"/>
                <a:sym typeface="Barlow"/>
              </a:defRPr>
            </a:lvl6pPr>
            <a:lvl7pPr lvl="6" rtl="0" algn="r">
              <a:buNone/>
              <a:defRPr b="1" sz="1100">
                <a:solidFill>
                  <a:schemeClr val="dk1"/>
                </a:solidFill>
                <a:latin typeface="Barlow"/>
                <a:ea typeface="Barlow"/>
                <a:cs typeface="Barlow"/>
                <a:sym typeface="Barlow"/>
              </a:defRPr>
            </a:lvl7pPr>
            <a:lvl8pPr lvl="7" rtl="0" algn="r">
              <a:buNone/>
              <a:defRPr b="1" sz="1100">
                <a:solidFill>
                  <a:schemeClr val="dk1"/>
                </a:solidFill>
                <a:latin typeface="Barlow"/>
                <a:ea typeface="Barlow"/>
                <a:cs typeface="Barlow"/>
                <a:sym typeface="Barlow"/>
              </a:defRPr>
            </a:lvl8pPr>
            <a:lvl9pPr lvl="8" rtl="0" algn="r">
              <a:buNone/>
              <a:defRPr b="1" sz="1100">
                <a:solidFill>
                  <a:schemeClr val="dk1"/>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20.png"/><Relationship Id="rId5"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drive.google.com/file/d/1uorGy3t2r7Ty6Z7ba8rYzoPP3cZqvxa0/view" TargetMode="External"/><Relationship Id="rId5" Type="http://schemas.openxmlformats.org/officeDocument/2006/relationships/image" Target="../media/image6.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s://www.figma.com/proto/tFpdCTjfGqjY33kKellQAx/Cheely---High-fidelity-prototype?node-id=22%3A21&amp;scaling=scale-down&amp;page-id=0%3A1&amp;starting-point-node-id=22%3A21&amp;show-proto-sidebar=1" TargetMode="Externa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 name="Shape 58"/>
        <p:cNvGrpSpPr/>
        <p:nvPr/>
      </p:nvGrpSpPr>
      <p:grpSpPr>
        <a:xfrm>
          <a:off x="0" y="0"/>
          <a:ext cx="0" cy="0"/>
          <a:chOff x="0" y="0"/>
          <a:chExt cx="0" cy="0"/>
        </a:xfrm>
      </p:grpSpPr>
      <p:sp>
        <p:nvSpPr>
          <p:cNvPr id="59" name="Google Shape;59;p12"/>
          <p:cNvSpPr txBox="1"/>
          <p:nvPr>
            <p:ph type="ctrTitle"/>
          </p:nvPr>
        </p:nvSpPr>
        <p:spPr>
          <a:xfrm>
            <a:off x="714225" y="1860000"/>
            <a:ext cx="3279300" cy="1423500"/>
          </a:xfrm>
          <a:prstGeom prst="rect">
            <a:avLst/>
          </a:prstGeom>
        </p:spPr>
        <p:txBody>
          <a:bodyPr anchorCtr="0" anchor="ctr" bIns="0" lIns="0" spcFirstLastPara="1" rIns="0" wrap="square" tIns="0">
            <a:noAutofit/>
          </a:bodyPr>
          <a:lstStyle/>
          <a:p>
            <a:pPr indent="0" lvl="0" marL="0" rtl="0" algn="l">
              <a:lnSpc>
                <a:spcPct val="100000"/>
              </a:lnSpc>
              <a:spcBef>
                <a:spcPts val="0"/>
              </a:spcBef>
              <a:spcAft>
                <a:spcPts val="0"/>
              </a:spcAft>
              <a:buNone/>
            </a:pPr>
            <a:r>
              <a:t/>
            </a:r>
            <a:endParaRPr sz="43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rPr lang="en" sz="4300">
                <a:solidFill>
                  <a:srgbClr val="000000"/>
                </a:solidFill>
                <a:latin typeface="Economica"/>
                <a:ea typeface="Economica"/>
                <a:cs typeface="Economica"/>
                <a:sym typeface="Economica"/>
              </a:rPr>
              <a:t>MOOD</a:t>
            </a:r>
            <a:endParaRPr sz="43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rPr i="1" lang="en" sz="3100">
                <a:solidFill>
                  <a:srgbClr val="000000"/>
                </a:solidFill>
                <a:latin typeface="Economica"/>
                <a:ea typeface="Economica"/>
                <a:cs typeface="Economica"/>
                <a:sym typeface="Economica"/>
              </a:rPr>
              <a:t>Emotional Rescuer</a:t>
            </a:r>
            <a:endParaRPr i="1" sz="3100">
              <a:solidFill>
                <a:srgbClr val="000000"/>
              </a:solidFill>
              <a:latin typeface="Economica"/>
              <a:ea typeface="Economica"/>
              <a:cs typeface="Economica"/>
              <a:sym typeface="Economica"/>
            </a:endParaRPr>
          </a:p>
          <a:p>
            <a:pPr indent="0" lvl="0" marL="0" rtl="0" algn="l">
              <a:lnSpc>
                <a:spcPct val="100000"/>
              </a:lnSpc>
              <a:spcBef>
                <a:spcPts val="0"/>
              </a:spcBef>
              <a:spcAft>
                <a:spcPts val="0"/>
              </a:spcAft>
              <a:buNone/>
            </a:pPr>
            <a:r>
              <a:t/>
            </a:r>
            <a:endParaRPr sz="4200">
              <a:solidFill>
                <a:srgbClr val="000000"/>
              </a:solidFill>
              <a:latin typeface="Economica"/>
              <a:ea typeface="Economica"/>
              <a:cs typeface="Economica"/>
              <a:sym typeface="Economica"/>
            </a:endParaRPr>
          </a:p>
        </p:txBody>
      </p:sp>
      <p:sp>
        <p:nvSpPr>
          <p:cNvPr id="60" name="Google Shape;60;p12"/>
          <p:cNvSpPr txBox="1"/>
          <p:nvPr/>
        </p:nvSpPr>
        <p:spPr>
          <a:xfrm>
            <a:off x="314628" y="4788300"/>
            <a:ext cx="399600" cy="169200"/>
          </a:xfrm>
          <a:prstGeom prst="rect">
            <a:avLst/>
          </a:prstGeom>
          <a:noFill/>
          <a:ln>
            <a:noFill/>
          </a:ln>
        </p:spPr>
        <p:txBody>
          <a:bodyPr anchorCtr="0" anchor="t" bIns="0" lIns="0" spcFirstLastPara="1" rIns="0" wrap="square" tIns="0">
            <a:spAutoFit/>
          </a:bodyPr>
          <a:lstStyle/>
          <a:p>
            <a:pPr indent="0" lvl="0" marL="0" marR="0" rtl="0" algn="l">
              <a:lnSpc>
                <a:spcPct val="125011"/>
              </a:lnSpc>
              <a:spcBef>
                <a:spcPts val="0"/>
              </a:spcBef>
              <a:spcAft>
                <a:spcPts val="0"/>
              </a:spcAft>
              <a:buNone/>
            </a:pPr>
            <a:r>
              <a:rPr b="1" lang="en" sz="1100">
                <a:solidFill>
                  <a:schemeClr val="dk1"/>
                </a:solidFill>
                <a:latin typeface="Barlow"/>
                <a:ea typeface="Barlow"/>
                <a:cs typeface="Barlow"/>
                <a:sym typeface="Barlow"/>
              </a:rPr>
              <a:t>01</a:t>
            </a:r>
            <a:endParaRPr sz="700">
              <a:solidFill>
                <a:schemeClr val="dk1"/>
              </a:solidFill>
            </a:endParaRPr>
          </a:p>
        </p:txBody>
      </p:sp>
      <p:sp>
        <p:nvSpPr>
          <p:cNvPr id="61" name="Google Shape;61;p12"/>
          <p:cNvSpPr/>
          <p:nvPr/>
        </p:nvSpPr>
        <p:spPr>
          <a:xfrm>
            <a:off x="5393455" y="1628700"/>
            <a:ext cx="1219200" cy="1219197"/>
          </a:xfrm>
          <a:custGeom>
            <a:rect b="b" l="l" r="r" t="t"/>
            <a:pathLst>
              <a:path extrusionOk="0" h="2438393" w="2438400">
                <a:moveTo>
                  <a:pt x="2438400" y="1085807"/>
                </a:moveTo>
                <a:lnTo>
                  <a:pt x="2438400" y="1085807"/>
                </a:lnTo>
                <a:lnTo>
                  <a:pt x="2438400" y="0"/>
                </a:lnTo>
                <a:lnTo>
                  <a:pt x="2438400" y="0"/>
                </a:lnTo>
                <a:cubicBezTo>
                  <a:pt x="1091702" y="0"/>
                  <a:pt x="0" y="1091696"/>
                  <a:pt x="0" y="2438394"/>
                </a:cubicBezTo>
                <a:lnTo>
                  <a:pt x="1085820" y="2438394"/>
                </a:lnTo>
                <a:cubicBezTo>
                  <a:pt x="1085820" y="1691384"/>
                  <a:pt x="1691396" y="1085807"/>
                  <a:pt x="2438400" y="1085807"/>
                </a:cubicBezTo>
                <a:close/>
              </a:path>
            </a:pathLst>
          </a:custGeom>
          <a:solidFill>
            <a:schemeClr val="dk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2" name="Google Shape;62;p12"/>
          <p:cNvSpPr/>
          <p:nvPr/>
        </p:nvSpPr>
        <p:spPr>
          <a:xfrm>
            <a:off x="5393452" y="3790154"/>
            <a:ext cx="1400232" cy="700707"/>
          </a:xfrm>
          <a:custGeom>
            <a:rect b="b" l="l" r="r" t="t"/>
            <a:pathLst>
              <a:path extrusionOk="0" h="1401415" w="2800464">
                <a:moveTo>
                  <a:pt x="2800465" y="0"/>
                </a:moveTo>
                <a:cubicBezTo>
                  <a:pt x="2800465" y="774093"/>
                  <a:pt x="2173142" y="1401416"/>
                  <a:pt x="1399049" y="1401416"/>
                </a:cubicBezTo>
                <a:cubicBezTo>
                  <a:pt x="624956" y="1401416"/>
                  <a:pt x="0" y="774093"/>
                  <a:pt x="0" y="0"/>
                </a:cubicBezTo>
                <a:lnTo>
                  <a:pt x="2800465" y="0"/>
                </a:lnTo>
                <a:close/>
              </a:path>
            </a:pathLst>
          </a:custGeom>
          <a:solidFill>
            <a:schemeClr val="accent1"/>
          </a:solidFill>
          <a:ln>
            <a:noFill/>
          </a:ln>
        </p:spPr>
        <p:txBody>
          <a:bodyPr anchorCtr="0" anchor="ctr" bIns="22850" lIns="45725" spcFirstLastPara="1" rIns="45725" wrap="square" tIns="22850">
            <a:noAutofit/>
          </a:bodyPr>
          <a:lstStyle/>
          <a:p>
            <a:pPr indent="0" lvl="0" marL="0" marR="0" rtl="0" algn="l">
              <a:spcBef>
                <a:spcPts val="0"/>
              </a:spcBef>
              <a:spcAft>
                <a:spcPts val="0"/>
              </a:spcAft>
              <a:buNone/>
            </a:pPr>
            <a:r>
              <a:t/>
            </a:r>
            <a:endParaRPr sz="900">
              <a:solidFill>
                <a:schemeClr val="dk1"/>
              </a:solidFill>
              <a:latin typeface="Calibri"/>
              <a:ea typeface="Calibri"/>
              <a:cs typeface="Calibri"/>
              <a:sym typeface="Calibri"/>
            </a:endParaRPr>
          </a:p>
        </p:txBody>
      </p:sp>
      <p:sp>
        <p:nvSpPr>
          <p:cNvPr id="63" name="Google Shape;63;p12"/>
          <p:cNvSpPr txBox="1"/>
          <p:nvPr/>
        </p:nvSpPr>
        <p:spPr>
          <a:xfrm>
            <a:off x="5558450" y="2312650"/>
            <a:ext cx="3000000" cy="158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300">
                <a:latin typeface="Open Sans"/>
                <a:ea typeface="Open Sans"/>
                <a:cs typeface="Open Sans"/>
                <a:sym typeface="Open Sans"/>
              </a:rPr>
              <a:t>Zhaoyu Yan,</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Yueqiu Zhong,</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Qianning Lian,</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Yitian Xiao,</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Zhichao Hao,</a:t>
            </a:r>
            <a:endParaRPr b="1" sz="1300">
              <a:latin typeface="Open Sans"/>
              <a:ea typeface="Open Sans"/>
              <a:cs typeface="Open Sans"/>
              <a:sym typeface="Open Sans"/>
            </a:endParaRPr>
          </a:p>
          <a:p>
            <a:pPr indent="0" lvl="0" marL="0" rtl="0" algn="ctr">
              <a:spcBef>
                <a:spcPts val="0"/>
              </a:spcBef>
              <a:spcAft>
                <a:spcPts val="0"/>
              </a:spcAft>
              <a:buNone/>
            </a:pPr>
            <a:r>
              <a:rPr b="1" lang="en" sz="1300">
                <a:latin typeface="Open Sans"/>
                <a:ea typeface="Open Sans"/>
                <a:cs typeface="Open Sans"/>
                <a:sym typeface="Open Sans"/>
              </a:rPr>
              <a:t>Zeyang Ni</a:t>
            </a:r>
            <a:endParaRPr b="1" sz="1300">
              <a:latin typeface="Open Sans"/>
              <a:ea typeface="Open Sans"/>
              <a:cs typeface="Open Sans"/>
              <a:sym typeface="Open Sans"/>
            </a:endParaRPr>
          </a:p>
          <a:p>
            <a:pPr indent="0" lvl="0" marL="0" rtl="0" algn="ctr">
              <a:spcBef>
                <a:spcPts val="0"/>
              </a:spcBef>
              <a:spcAft>
                <a:spcPts val="0"/>
              </a:spcAft>
              <a:buNone/>
            </a:pPr>
            <a:r>
              <a:t/>
            </a:r>
            <a:endParaRPr b="1" sz="1300">
              <a:latin typeface="Open Sans"/>
              <a:ea typeface="Open Sans"/>
              <a:cs typeface="Open Sans"/>
              <a:sym typeface="Open Sans"/>
            </a:endParaRPr>
          </a:p>
        </p:txBody>
      </p:sp>
      <p:sp>
        <p:nvSpPr>
          <p:cNvPr id="64" name="Google Shape;64;p12"/>
          <p:cNvSpPr txBox="1"/>
          <p:nvPr/>
        </p:nvSpPr>
        <p:spPr>
          <a:xfrm>
            <a:off x="6793675" y="1628700"/>
            <a:ext cx="20460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latin typeface="Economica"/>
                <a:ea typeface="Economica"/>
                <a:cs typeface="Economica"/>
                <a:sym typeface="Economica"/>
              </a:rPr>
              <a:t>Group 37-Cheely</a:t>
            </a:r>
            <a:endParaRPr i="1" sz="2000">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cxnSp>
        <p:nvCxnSpPr>
          <p:cNvPr id="131" name="Google Shape;131;p21"/>
          <p:cNvCxnSpPr/>
          <p:nvPr/>
        </p:nvCxnSpPr>
        <p:spPr>
          <a:xfrm>
            <a:off x="769969" y="1334738"/>
            <a:ext cx="1678800" cy="0"/>
          </a:xfrm>
          <a:prstGeom prst="straightConnector1">
            <a:avLst/>
          </a:prstGeom>
          <a:noFill/>
          <a:ln cap="rnd" cmpd="sng" w="9525">
            <a:solidFill>
              <a:srgbClr val="363739">
                <a:alpha val="38820"/>
              </a:srgbClr>
            </a:solidFill>
            <a:prstDash val="solid"/>
            <a:round/>
            <a:headEnd len="sm" w="sm" type="none"/>
            <a:tailEnd len="sm" w="sm" type="none"/>
          </a:ln>
        </p:spPr>
      </p:cxnSp>
      <p:sp>
        <p:nvSpPr>
          <p:cNvPr id="132" name="Google Shape;132;p21"/>
          <p:cNvSpPr/>
          <p:nvPr/>
        </p:nvSpPr>
        <p:spPr>
          <a:xfrm>
            <a:off x="305025" y="1870775"/>
            <a:ext cx="187897" cy="20497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3" name="Google Shape;133;p21"/>
          <p:cNvSpPr txBox="1"/>
          <p:nvPr/>
        </p:nvSpPr>
        <p:spPr>
          <a:xfrm>
            <a:off x="516600" y="514350"/>
            <a:ext cx="6480000" cy="717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3700">
                <a:solidFill>
                  <a:srgbClr val="363739"/>
                </a:solidFill>
                <a:latin typeface="Comic Sans MS"/>
                <a:ea typeface="Comic Sans MS"/>
                <a:cs typeface="Comic Sans MS"/>
                <a:sym typeface="Comic Sans MS"/>
              </a:rPr>
              <a:t>Design Requirements</a:t>
            </a:r>
            <a:endParaRPr b="1" sz="3700">
              <a:solidFill>
                <a:srgbClr val="363739"/>
              </a:solidFill>
              <a:latin typeface="Comic Sans MS"/>
              <a:ea typeface="Comic Sans MS"/>
              <a:cs typeface="Comic Sans MS"/>
              <a:sym typeface="Comic Sans MS"/>
            </a:endParaRPr>
          </a:p>
        </p:txBody>
      </p:sp>
      <p:sp>
        <p:nvSpPr>
          <p:cNvPr id="134" name="Google Shape;134;p21"/>
          <p:cNvSpPr txBox="1"/>
          <p:nvPr/>
        </p:nvSpPr>
        <p:spPr>
          <a:xfrm>
            <a:off x="769975" y="1843975"/>
            <a:ext cx="7663200" cy="2408400"/>
          </a:xfrm>
          <a:prstGeom prst="rect">
            <a:avLst/>
          </a:prstGeom>
          <a:noFill/>
          <a:ln>
            <a:noFill/>
          </a:ln>
        </p:spPr>
        <p:txBody>
          <a:bodyPr anchorCtr="0" anchor="t" bIns="0" lIns="0" spcFirstLastPara="1" rIns="0" wrap="square" tIns="0">
            <a:noAutofit/>
          </a:bodyPr>
          <a:lstStyle/>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Connect people with similar backgrounds and common interests.</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Help international students learn local culture and mitigate language barriers</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Build connections among classmates</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Create a festival atmosphere and help international students plan celebrations</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Provide a platform for people to express themselves and help each other with similar experiences</a:t>
            </a:r>
            <a:endParaRPr sz="1600">
              <a:latin typeface="Barlow"/>
              <a:ea typeface="Barlow"/>
              <a:cs typeface="Barlow"/>
              <a:sym typeface="Barlow"/>
            </a:endParaRPr>
          </a:p>
          <a:p>
            <a:pPr indent="0" lvl="0" marL="0" rtl="0" algn="l">
              <a:lnSpc>
                <a:spcPct val="200000"/>
              </a:lnSpc>
              <a:spcBef>
                <a:spcPts val="0"/>
              </a:spcBef>
              <a:spcAft>
                <a:spcPts val="0"/>
              </a:spcAft>
              <a:buNone/>
            </a:pPr>
            <a:r>
              <a:t/>
            </a:r>
            <a:endParaRPr sz="1600">
              <a:latin typeface="Barlow"/>
              <a:ea typeface="Barlow"/>
              <a:cs typeface="Barlow"/>
              <a:sym typeface="Barlow"/>
            </a:endParaRPr>
          </a:p>
          <a:p>
            <a:pPr indent="0" lvl="0" marL="0" rtl="0" algn="l">
              <a:lnSpc>
                <a:spcPct val="200000"/>
              </a:lnSpc>
              <a:spcBef>
                <a:spcPts val="0"/>
              </a:spcBef>
              <a:spcAft>
                <a:spcPts val="0"/>
              </a:spcAft>
              <a:buNone/>
            </a:pPr>
            <a:r>
              <a:t/>
            </a:r>
            <a:endParaRPr sz="1600">
              <a:latin typeface="Barlow"/>
              <a:ea typeface="Barlow"/>
              <a:cs typeface="Barlow"/>
              <a:sym typeface="Barlow"/>
            </a:endParaRPr>
          </a:p>
          <a:p>
            <a:pPr indent="0" lvl="0" marL="0" rtl="0" algn="l">
              <a:lnSpc>
                <a:spcPct val="115000"/>
              </a:lnSpc>
              <a:spcBef>
                <a:spcPts val="0"/>
              </a:spcBef>
              <a:spcAft>
                <a:spcPts val="0"/>
              </a:spcAft>
              <a:buNone/>
            </a:pPr>
            <a:r>
              <a:t/>
            </a:r>
            <a:endParaRPr sz="1600">
              <a:solidFill>
                <a:srgbClr val="363739"/>
              </a:solidFill>
              <a:latin typeface="Barlow"/>
              <a:ea typeface="Barlow"/>
              <a:cs typeface="Barlow"/>
              <a:sym typeface="Barlow"/>
            </a:endParaRPr>
          </a:p>
        </p:txBody>
      </p:sp>
      <p:sp>
        <p:nvSpPr>
          <p:cNvPr id="135" name="Google Shape;135;p21"/>
          <p:cNvSpPr/>
          <p:nvPr/>
        </p:nvSpPr>
        <p:spPr>
          <a:xfrm>
            <a:off x="492925" y="1337582"/>
            <a:ext cx="80700" cy="86100"/>
          </a:xfrm>
          <a:prstGeom prst="rect">
            <a:avLst/>
          </a:pr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6" name="Google Shape;136;p21"/>
          <p:cNvSpPr/>
          <p:nvPr/>
        </p:nvSpPr>
        <p:spPr>
          <a:xfrm>
            <a:off x="305025" y="2371475"/>
            <a:ext cx="187897" cy="20497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7" name="Google Shape;137;p21"/>
          <p:cNvSpPr/>
          <p:nvPr/>
        </p:nvSpPr>
        <p:spPr>
          <a:xfrm>
            <a:off x="305025" y="2872187"/>
            <a:ext cx="187897" cy="20497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8" name="Google Shape;138;p21"/>
          <p:cNvSpPr/>
          <p:nvPr/>
        </p:nvSpPr>
        <p:spPr>
          <a:xfrm>
            <a:off x="305025" y="3372912"/>
            <a:ext cx="187897" cy="20497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39" name="Google Shape;139;p21"/>
          <p:cNvSpPr/>
          <p:nvPr/>
        </p:nvSpPr>
        <p:spPr>
          <a:xfrm>
            <a:off x="305025" y="3811137"/>
            <a:ext cx="187897" cy="204978"/>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EFBC4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45" name="Google Shape;145;p22"/>
          <p:cNvPicPr preferRelativeResize="0"/>
          <p:nvPr/>
        </p:nvPicPr>
        <p:blipFill>
          <a:blip r:embed="rId3">
            <a:alphaModFix/>
          </a:blip>
          <a:stretch>
            <a:fillRect/>
          </a:stretch>
        </p:blipFill>
        <p:spPr>
          <a:xfrm>
            <a:off x="1219388" y="0"/>
            <a:ext cx="6705224" cy="5143501"/>
          </a:xfrm>
          <a:prstGeom prst="rect">
            <a:avLst/>
          </a:prstGeom>
          <a:noFill/>
          <a:ln>
            <a:noFill/>
          </a:ln>
        </p:spPr>
      </p:pic>
      <p:pic>
        <p:nvPicPr>
          <p:cNvPr id="146" name="Google Shape;146;p22"/>
          <p:cNvPicPr preferRelativeResize="0"/>
          <p:nvPr/>
        </p:nvPicPr>
        <p:blipFill rotWithShape="1">
          <a:blip r:embed="rId3">
            <a:alphaModFix/>
          </a:blip>
          <a:srcRect b="37282" l="40356" r="30835" t="17011"/>
          <a:stretch/>
        </p:blipFill>
        <p:spPr>
          <a:xfrm>
            <a:off x="3141750" y="396150"/>
            <a:ext cx="3726648" cy="4535501"/>
          </a:xfrm>
          <a:prstGeom prst="rect">
            <a:avLst/>
          </a:prstGeom>
          <a:noFill/>
          <a:ln>
            <a:noFill/>
          </a:ln>
          <a:effectLst>
            <a:outerShdw blurRad="585788" rotWithShape="0" algn="bl" dir="2640000" dist="123825">
              <a:srgbClr val="000000">
                <a:alpha val="21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
                                        </p:tgtEl>
                                        <p:attrNameLst>
                                          <p:attrName>style.visibility</p:attrName>
                                        </p:attrNameLst>
                                      </p:cBhvr>
                                      <p:to>
                                        <p:strVal val="visible"/>
                                      </p:to>
                                    </p:set>
                                    <p:animEffect filter="fade" transition="in">
                                      <p:cBhvr>
                                        <p:cTn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516600" y="628550"/>
            <a:ext cx="3679200" cy="7119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Storyboards</a:t>
            </a:r>
            <a:endParaRPr/>
          </a:p>
        </p:txBody>
      </p:sp>
      <p:sp>
        <p:nvSpPr>
          <p:cNvPr id="152" name="Google Shape;152;p2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53" name="Google Shape;153;p23"/>
          <p:cNvSpPr txBox="1"/>
          <p:nvPr/>
        </p:nvSpPr>
        <p:spPr>
          <a:xfrm>
            <a:off x="380675" y="1682050"/>
            <a:ext cx="88881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We pictured 5 Storyboards in toal, including 2 high-level and 3 screen level Storyboards</a:t>
            </a:r>
            <a:endParaRPr b="1" sz="1600">
              <a:latin typeface="Barlow"/>
              <a:ea typeface="Barlow"/>
              <a:cs typeface="Barlow"/>
              <a:sym typeface="Barlow"/>
            </a:endParaRPr>
          </a:p>
          <a:p>
            <a:pPr indent="0" lvl="0" marL="0" rtl="0" algn="l">
              <a:spcBef>
                <a:spcPts val="0"/>
              </a:spcBef>
              <a:spcAft>
                <a:spcPts val="0"/>
              </a:spcAft>
              <a:buNone/>
            </a:pPr>
            <a:r>
              <a:t/>
            </a:r>
            <a:endParaRPr>
              <a:latin typeface="Barlow"/>
              <a:ea typeface="Barlow"/>
              <a:cs typeface="Barlow"/>
              <a:sym typeface="Barlow"/>
            </a:endParaRPr>
          </a:p>
          <a:p>
            <a:pPr indent="-317500" lvl="0" marL="457200" rtl="0" algn="l">
              <a:lnSpc>
                <a:spcPct val="200000"/>
              </a:lnSpc>
              <a:spcBef>
                <a:spcPts val="0"/>
              </a:spcBef>
              <a:spcAft>
                <a:spcPts val="0"/>
              </a:spcAft>
              <a:buSzPts val="1400"/>
              <a:buFont typeface="Barlow"/>
              <a:buChar char="-"/>
            </a:pPr>
            <a:r>
              <a:rPr lang="en">
                <a:latin typeface="Barlow"/>
                <a:ea typeface="Barlow"/>
                <a:cs typeface="Barlow"/>
                <a:sym typeface="Barlow"/>
              </a:rPr>
              <a:t>We imagined several scenarios that could generally cover all the situation that our design could be used</a:t>
            </a:r>
            <a:endParaRPr>
              <a:latin typeface="Barlow"/>
              <a:ea typeface="Barlow"/>
              <a:cs typeface="Barlow"/>
              <a:sym typeface="Barlow"/>
            </a:endParaRPr>
          </a:p>
          <a:p>
            <a:pPr indent="-317500" lvl="0" marL="457200" rtl="0" algn="l">
              <a:lnSpc>
                <a:spcPct val="200000"/>
              </a:lnSpc>
              <a:spcBef>
                <a:spcPts val="0"/>
              </a:spcBef>
              <a:spcAft>
                <a:spcPts val="0"/>
              </a:spcAft>
              <a:buSzPts val="1400"/>
              <a:buFont typeface="Barlow"/>
              <a:buChar char="-"/>
            </a:pPr>
            <a:r>
              <a:rPr lang="en">
                <a:latin typeface="Barlow"/>
                <a:ea typeface="Barlow"/>
                <a:cs typeface="Barlow"/>
                <a:sym typeface="Barlow"/>
              </a:rPr>
              <a:t>Our Storyboards provide a vivid guidelines for how </a:t>
            </a:r>
            <a:r>
              <a:rPr lang="en">
                <a:latin typeface="Barlow"/>
                <a:ea typeface="Barlow"/>
                <a:cs typeface="Barlow"/>
                <a:sym typeface="Barlow"/>
              </a:rPr>
              <a:t>could our design be used and under what situation could our design be applied.</a:t>
            </a:r>
            <a:endParaRPr>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59" name="Google Shape;159;p24"/>
          <p:cNvPicPr preferRelativeResize="0"/>
          <p:nvPr/>
        </p:nvPicPr>
        <p:blipFill rotWithShape="1">
          <a:blip r:embed="rId3">
            <a:alphaModFix/>
          </a:blip>
          <a:srcRect b="47889" l="0" r="0" t="0"/>
          <a:stretch/>
        </p:blipFill>
        <p:spPr>
          <a:xfrm>
            <a:off x="442625" y="2394426"/>
            <a:ext cx="3458625" cy="2297326"/>
          </a:xfrm>
          <a:prstGeom prst="rect">
            <a:avLst/>
          </a:prstGeom>
          <a:noFill/>
          <a:ln>
            <a:noFill/>
          </a:ln>
        </p:spPr>
      </p:pic>
      <p:pic>
        <p:nvPicPr>
          <p:cNvPr id="160" name="Google Shape;160;p24"/>
          <p:cNvPicPr preferRelativeResize="0"/>
          <p:nvPr/>
        </p:nvPicPr>
        <p:blipFill rotWithShape="1">
          <a:blip r:embed="rId3">
            <a:alphaModFix/>
          </a:blip>
          <a:srcRect b="0" l="0" r="0" t="51725"/>
          <a:stretch/>
        </p:blipFill>
        <p:spPr>
          <a:xfrm>
            <a:off x="3901250" y="2394425"/>
            <a:ext cx="3733556" cy="2297326"/>
          </a:xfrm>
          <a:prstGeom prst="rect">
            <a:avLst/>
          </a:prstGeom>
          <a:noFill/>
          <a:ln>
            <a:noFill/>
          </a:ln>
        </p:spPr>
      </p:pic>
      <p:sp>
        <p:nvSpPr>
          <p:cNvPr id="161" name="Google Shape;161;p24"/>
          <p:cNvSpPr txBox="1"/>
          <p:nvPr/>
        </p:nvSpPr>
        <p:spPr>
          <a:xfrm>
            <a:off x="584275" y="1221675"/>
            <a:ext cx="76665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One of our storyboards </a:t>
            </a:r>
            <a:r>
              <a:rPr b="1" lang="en" sz="1600">
                <a:latin typeface="Barlow"/>
                <a:ea typeface="Barlow"/>
                <a:cs typeface="Barlow"/>
                <a:sym typeface="Barlow"/>
              </a:rPr>
              <a:t>illustrated</a:t>
            </a:r>
            <a:r>
              <a:rPr b="1" lang="en" sz="1600">
                <a:latin typeface="Barlow"/>
                <a:ea typeface="Barlow"/>
                <a:cs typeface="Barlow"/>
                <a:sym typeface="Barlow"/>
              </a:rPr>
              <a:t> a feature of our design that relating people with similar moods, if one user choose a mood for current state, that user can view the content posted by others users that share the same mood</a:t>
            </a:r>
            <a:endParaRPr b="1" sz="1600">
              <a:latin typeface="Barlow"/>
              <a:ea typeface="Barlow"/>
              <a:cs typeface="Barlow"/>
              <a:sym typeface="Barlo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5"/>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67" name="Google Shape;167;p25"/>
          <p:cNvPicPr preferRelativeResize="0"/>
          <p:nvPr/>
        </p:nvPicPr>
        <p:blipFill>
          <a:blip r:embed="rId3">
            <a:alphaModFix/>
          </a:blip>
          <a:stretch>
            <a:fillRect/>
          </a:stretch>
        </p:blipFill>
        <p:spPr>
          <a:xfrm>
            <a:off x="152400" y="2533800"/>
            <a:ext cx="2539825" cy="2459200"/>
          </a:xfrm>
          <a:prstGeom prst="rect">
            <a:avLst/>
          </a:prstGeom>
          <a:noFill/>
          <a:ln>
            <a:noFill/>
          </a:ln>
        </p:spPr>
      </p:pic>
      <p:pic>
        <p:nvPicPr>
          <p:cNvPr id="168" name="Google Shape;168;p25"/>
          <p:cNvPicPr preferRelativeResize="0"/>
          <p:nvPr/>
        </p:nvPicPr>
        <p:blipFill>
          <a:blip r:embed="rId4">
            <a:alphaModFix/>
          </a:blip>
          <a:stretch>
            <a:fillRect/>
          </a:stretch>
        </p:blipFill>
        <p:spPr>
          <a:xfrm>
            <a:off x="2692225" y="2533800"/>
            <a:ext cx="3039565" cy="2459200"/>
          </a:xfrm>
          <a:prstGeom prst="rect">
            <a:avLst/>
          </a:prstGeom>
          <a:noFill/>
          <a:ln>
            <a:noFill/>
          </a:ln>
        </p:spPr>
      </p:pic>
      <p:pic>
        <p:nvPicPr>
          <p:cNvPr id="169" name="Google Shape;169;p25"/>
          <p:cNvPicPr preferRelativeResize="0"/>
          <p:nvPr/>
        </p:nvPicPr>
        <p:blipFill>
          <a:blip r:embed="rId5">
            <a:alphaModFix/>
          </a:blip>
          <a:stretch>
            <a:fillRect/>
          </a:stretch>
        </p:blipFill>
        <p:spPr>
          <a:xfrm>
            <a:off x="5731800" y="2583050"/>
            <a:ext cx="2990224" cy="2360700"/>
          </a:xfrm>
          <a:prstGeom prst="rect">
            <a:avLst/>
          </a:prstGeom>
          <a:noFill/>
          <a:ln>
            <a:noFill/>
          </a:ln>
        </p:spPr>
      </p:pic>
      <p:sp>
        <p:nvSpPr>
          <p:cNvPr id="170" name="Google Shape;170;p25"/>
          <p:cNvSpPr txBox="1"/>
          <p:nvPr/>
        </p:nvSpPr>
        <p:spPr>
          <a:xfrm>
            <a:off x="584300" y="1257100"/>
            <a:ext cx="78612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latin typeface="Barlow"/>
                <a:ea typeface="Barlow"/>
                <a:cs typeface="Barlow"/>
                <a:sym typeface="Barlow"/>
              </a:rPr>
              <a:t>We also have a storyboard that illustrated our group chat feature where a user can send message to a certain group of users which might help for getting new friends.</a:t>
            </a:r>
            <a:endParaRPr b="1" sz="1600">
              <a:latin typeface="Barlow"/>
              <a:ea typeface="Barlow"/>
              <a:cs typeface="Barlow"/>
              <a:sym typeface="Barlo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6"/>
          <p:cNvSpPr txBox="1"/>
          <p:nvPr>
            <p:ph type="title"/>
          </p:nvPr>
        </p:nvSpPr>
        <p:spPr>
          <a:xfrm>
            <a:off x="394875" y="680400"/>
            <a:ext cx="4911300" cy="641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Paper prototype</a:t>
            </a:r>
            <a:endParaRPr/>
          </a:p>
        </p:txBody>
      </p:sp>
      <p:sp>
        <p:nvSpPr>
          <p:cNvPr id="176" name="Google Shape;176;p2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177" name="Google Shape;177;p26"/>
          <p:cNvPicPr preferRelativeResize="0"/>
          <p:nvPr/>
        </p:nvPicPr>
        <p:blipFill rotWithShape="1">
          <a:blip r:embed="rId3">
            <a:alphaModFix/>
          </a:blip>
          <a:srcRect b="0" l="0" r="2685" t="0"/>
          <a:stretch/>
        </p:blipFill>
        <p:spPr>
          <a:xfrm>
            <a:off x="620625" y="1610000"/>
            <a:ext cx="2673451" cy="3242700"/>
          </a:xfrm>
          <a:prstGeom prst="rect">
            <a:avLst/>
          </a:prstGeom>
          <a:noFill/>
          <a:ln>
            <a:noFill/>
          </a:ln>
        </p:spPr>
      </p:pic>
      <p:pic>
        <p:nvPicPr>
          <p:cNvPr id="178" name="Google Shape;178;p26" title="paper prototype.mp4">
            <a:hlinkClick r:id="rId4"/>
          </p:cNvPr>
          <p:cNvPicPr preferRelativeResize="0"/>
          <p:nvPr/>
        </p:nvPicPr>
        <p:blipFill>
          <a:blip r:embed="rId5">
            <a:alphaModFix/>
          </a:blip>
          <a:stretch>
            <a:fillRect/>
          </a:stretch>
        </p:blipFill>
        <p:spPr>
          <a:xfrm>
            <a:off x="3857875" y="1874750"/>
            <a:ext cx="4823450" cy="271319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8"/>
                                        </p:tgtEl>
                                        <p:attrNameLst>
                                          <p:attrName>style.visibility</p:attrName>
                                        </p:attrNameLst>
                                      </p:cBhvr>
                                      <p:to>
                                        <p:strVal val="visible"/>
                                      </p:to>
                                    </p:set>
                                    <p:animEffect filter="fade" transition="in">
                                      <p:cBhvr>
                                        <p:cTn dur="1000"/>
                                        <p:tgtEl>
                                          <p:spTgt spid="1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85875" y="571475"/>
            <a:ext cx="8682600" cy="1089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4000"/>
              <a:t>Expert evaluation: Heuristic Evaluation &amp; Think-aloud </a:t>
            </a:r>
            <a:endParaRPr sz="3800"/>
          </a:p>
        </p:txBody>
      </p:sp>
      <p:sp>
        <p:nvSpPr>
          <p:cNvPr id="184" name="Google Shape;184;p2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85" name="Google Shape;185;p27"/>
          <p:cNvSpPr txBox="1"/>
          <p:nvPr>
            <p:ph idx="1" type="subTitle"/>
          </p:nvPr>
        </p:nvSpPr>
        <p:spPr>
          <a:xfrm>
            <a:off x="159600" y="1652975"/>
            <a:ext cx="2867700" cy="26973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a:t>Experts that </a:t>
            </a:r>
            <a:r>
              <a:rPr lang="en"/>
              <a:t>recruited</a:t>
            </a:r>
            <a:r>
              <a:rPr lang="en"/>
              <a:t>:Students in tutorials</a:t>
            </a:r>
            <a:endParaRPr/>
          </a:p>
          <a:p>
            <a:pPr indent="-330200" lvl="0" marL="457200" rtl="0" algn="l">
              <a:spcBef>
                <a:spcPts val="0"/>
              </a:spcBef>
              <a:spcAft>
                <a:spcPts val="0"/>
              </a:spcAft>
              <a:buSzPts val="1600"/>
              <a:buChar char="●"/>
            </a:pPr>
            <a:r>
              <a:rPr lang="en"/>
              <a:t>Created a heuristic evaluation form prior to the tutorial</a:t>
            </a:r>
            <a:endParaRPr/>
          </a:p>
          <a:p>
            <a:pPr indent="-330200" lvl="0" marL="457200" rtl="0" algn="l">
              <a:spcBef>
                <a:spcPts val="0"/>
              </a:spcBef>
              <a:spcAft>
                <a:spcPts val="0"/>
              </a:spcAft>
              <a:buSzPts val="1600"/>
              <a:buChar char="●"/>
            </a:pPr>
            <a:r>
              <a:rPr lang="en"/>
              <a:t>Organized</a:t>
            </a:r>
            <a:r>
              <a:rPr lang="en"/>
              <a:t> expert feedbacks into heuristic evaluation form </a:t>
            </a:r>
            <a:endParaRPr/>
          </a:p>
          <a:p>
            <a:pPr indent="-330200" lvl="0" marL="457200" rtl="0" algn="l">
              <a:spcBef>
                <a:spcPts val="0"/>
              </a:spcBef>
              <a:spcAft>
                <a:spcPts val="0"/>
              </a:spcAft>
              <a:buSzPts val="1600"/>
              <a:buChar char="●"/>
            </a:pPr>
            <a:r>
              <a:rPr lang="en"/>
              <a:t>Let the experts to </a:t>
            </a:r>
            <a:r>
              <a:rPr b="1" lang="en">
                <a:latin typeface="Barlow"/>
                <a:ea typeface="Barlow"/>
                <a:cs typeface="Barlow"/>
                <a:sym typeface="Barlow"/>
              </a:rPr>
              <a:t>think-aloud </a:t>
            </a:r>
            <a:r>
              <a:rPr lang="en"/>
              <a:t>during </a:t>
            </a:r>
            <a:r>
              <a:rPr lang="en"/>
              <a:t>prototype</a:t>
            </a:r>
            <a:r>
              <a:rPr lang="en"/>
              <a:t>.</a:t>
            </a:r>
            <a:endParaRPr/>
          </a:p>
          <a:p>
            <a:pPr indent="0" lvl="0" marL="0" rtl="0" algn="l">
              <a:spcBef>
                <a:spcPts val="800"/>
              </a:spcBef>
              <a:spcAft>
                <a:spcPts val="800"/>
              </a:spcAft>
              <a:buNone/>
            </a:pPr>
            <a:r>
              <a:t/>
            </a:r>
            <a:endParaRPr/>
          </a:p>
        </p:txBody>
      </p:sp>
      <p:pic>
        <p:nvPicPr>
          <p:cNvPr id="186" name="Google Shape;186;p27"/>
          <p:cNvPicPr preferRelativeResize="0"/>
          <p:nvPr/>
        </p:nvPicPr>
        <p:blipFill>
          <a:blip r:embed="rId3">
            <a:alphaModFix/>
          </a:blip>
          <a:stretch>
            <a:fillRect/>
          </a:stretch>
        </p:blipFill>
        <p:spPr>
          <a:xfrm>
            <a:off x="3027288" y="1589375"/>
            <a:ext cx="2185539" cy="3016299"/>
          </a:xfrm>
          <a:prstGeom prst="rect">
            <a:avLst/>
          </a:prstGeom>
          <a:noFill/>
          <a:ln>
            <a:noFill/>
          </a:ln>
        </p:spPr>
      </p:pic>
      <p:pic>
        <p:nvPicPr>
          <p:cNvPr id="187" name="Google Shape;187;p27"/>
          <p:cNvPicPr preferRelativeResize="0"/>
          <p:nvPr/>
        </p:nvPicPr>
        <p:blipFill>
          <a:blip r:embed="rId4">
            <a:alphaModFix/>
          </a:blip>
          <a:stretch>
            <a:fillRect/>
          </a:stretch>
        </p:blipFill>
        <p:spPr>
          <a:xfrm>
            <a:off x="5456227" y="1970975"/>
            <a:ext cx="3612251" cy="206128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8"/>
          <p:cNvSpPr txBox="1"/>
          <p:nvPr>
            <p:ph type="title"/>
          </p:nvPr>
        </p:nvSpPr>
        <p:spPr>
          <a:xfrm>
            <a:off x="385875" y="1393400"/>
            <a:ext cx="8682600" cy="4290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Expert evaluation: Heuristic Evaluation &amp; Think-aloud</a:t>
            </a:r>
            <a:endParaRPr/>
          </a:p>
        </p:txBody>
      </p:sp>
      <p:sp>
        <p:nvSpPr>
          <p:cNvPr id="193" name="Google Shape;193;p2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94" name="Google Shape;194;p28"/>
          <p:cNvSpPr txBox="1"/>
          <p:nvPr>
            <p:ph idx="1" type="subTitle"/>
          </p:nvPr>
        </p:nvSpPr>
        <p:spPr>
          <a:xfrm>
            <a:off x="385875" y="1883900"/>
            <a:ext cx="6356400" cy="29808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Improvements and what we learned</a:t>
            </a:r>
            <a:r>
              <a:rPr lang="en"/>
              <a:t>: </a:t>
            </a:r>
            <a:endParaRPr/>
          </a:p>
          <a:p>
            <a:pPr indent="-330200" lvl="0" marL="457200" rtl="0" algn="l">
              <a:spcBef>
                <a:spcPts val="800"/>
              </a:spcBef>
              <a:spcAft>
                <a:spcPts val="0"/>
              </a:spcAft>
              <a:buSzPts val="1600"/>
              <a:buAutoNum type="arabicPeriod"/>
            </a:pPr>
            <a:r>
              <a:rPr lang="en"/>
              <a:t>Fixed the </a:t>
            </a:r>
            <a:r>
              <a:rPr lang="en"/>
              <a:t>problem</a:t>
            </a:r>
            <a:r>
              <a:rPr lang="en"/>
              <a:t> where some buttons are not consistent for </a:t>
            </a:r>
            <a:r>
              <a:rPr b="1" lang="en">
                <a:latin typeface="Barlow"/>
                <a:ea typeface="Barlow"/>
                <a:cs typeface="Barlow"/>
                <a:sym typeface="Barlow"/>
              </a:rPr>
              <a:t>consistency and standards.</a:t>
            </a:r>
            <a:endParaRPr b="1">
              <a:latin typeface="Barlow"/>
              <a:ea typeface="Barlow"/>
              <a:cs typeface="Barlow"/>
              <a:sym typeface="Barlow"/>
            </a:endParaRPr>
          </a:p>
          <a:p>
            <a:pPr indent="-330200" lvl="0" marL="457200" rtl="0" algn="l">
              <a:spcBef>
                <a:spcPts val="0"/>
              </a:spcBef>
              <a:spcAft>
                <a:spcPts val="0"/>
              </a:spcAft>
              <a:buSzPts val="1600"/>
              <a:buAutoNum type="arabicPeriod"/>
            </a:pPr>
            <a:r>
              <a:rPr lang="en"/>
              <a:t>Added functionality such as share/report/not interesting for </a:t>
            </a:r>
            <a:r>
              <a:rPr b="1" lang="en">
                <a:latin typeface="Barlow"/>
                <a:ea typeface="Barlow"/>
                <a:cs typeface="Barlow"/>
                <a:sym typeface="Barlow"/>
              </a:rPr>
              <a:t>user control and freedom.</a:t>
            </a:r>
            <a:endParaRPr b="1">
              <a:latin typeface="Barlow"/>
              <a:ea typeface="Barlow"/>
              <a:cs typeface="Barlow"/>
              <a:sym typeface="Barlow"/>
            </a:endParaRPr>
          </a:p>
          <a:p>
            <a:pPr indent="-330200" lvl="0" marL="457200" rtl="0" algn="l">
              <a:spcBef>
                <a:spcPts val="0"/>
              </a:spcBef>
              <a:spcAft>
                <a:spcPts val="0"/>
              </a:spcAft>
              <a:buSzPts val="1600"/>
              <a:buAutoNum type="arabicPeriod"/>
            </a:pPr>
            <a:r>
              <a:rPr lang="en"/>
              <a:t>Changed the </a:t>
            </a:r>
            <a:r>
              <a:rPr lang="en"/>
              <a:t>category</a:t>
            </a:r>
            <a:r>
              <a:rPr lang="en"/>
              <a:t> button  to </a:t>
            </a:r>
            <a:r>
              <a:rPr lang="en"/>
              <a:t>filter</a:t>
            </a:r>
            <a:r>
              <a:rPr lang="en"/>
              <a:t> button for </a:t>
            </a:r>
            <a:r>
              <a:rPr b="1" lang="en">
                <a:latin typeface="Barlow"/>
                <a:ea typeface="Barlow"/>
                <a:cs typeface="Barlow"/>
                <a:sym typeface="Barlow"/>
              </a:rPr>
              <a:t>flexibility and efficiency of use</a:t>
            </a:r>
            <a:r>
              <a:rPr lang="en"/>
              <a:t>.</a:t>
            </a:r>
            <a:endParaRPr/>
          </a:p>
          <a:p>
            <a:pPr indent="-330200" lvl="0" marL="457200" rtl="0" algn="l">
              <a:spcBef>
                <a:spcPts val="0"/>
              </a:spcBef>
              <a:spcAft>
                <a:spcPts val="0"/>
              </a:spcAft>
              <a:buSzPts val="1600"/>
              <a:buAutoNum type="arabicPeriod"/>
            </a:pPr>
            <a:r>
              <a:rPr lang="en"/>
              <a:t>Allowed users to edit and update after they share posting for </a:t>
            </a:r>
            <a:r>
              <a:rPr b="1" lang="en">
                <a:latin typeface="Barlow"/>
                <a:ea typeface="Barlow"/>
                <a:cs typeface="Barlow"/>
                <a:sym typeface="Barlow"/>
              </a:rPr>
              <a:t>error prevention.</a:t>
            </a:r>
            <a:endParaRPr b="1">
              <a:latin typeface="Barlow"/>
              <a:ea typeface="Barlow"/>
              <a:cs typeface="Barlow"/>
              <a:sym typeface="Barlow"/>
            </a:endParaRPr>
          </a:p>
          <a:p>
            <a:pPr indent="0" lvl="0" marL="0" rtl="0" algn="l">
              <a:spcBef>
                <a:spcPts val="800"/>
              </a:spcBef>
              <a:spcAft>
                <a:spcPts val="0"/>
              </a:spcAft>
              <a:buNone/>
            </a:pPr>
            <a:r>
              <a:t/>
            </a:r>
            <a:endParaRPr/>
          </a:p>
          <a:p>
            <a:pPr indent="0" lvl="0" marL="457200" rtl="0" algn="l">
              <a:spcBef>
                <a:spcPts val="800"/>
              </a:spcBef>
              <a:spcAft>
                <a:spcPts val="800"/>
              </a:spcAft>
              <a:buNone/>
            </a:pPr>
            <a:r>
              <a:t/>
            </a:r>
            <a:endParaRPr/>
          </a:p>
        </p:txBody>
      </p:sp>
      <p:pic>
        <p:nvPicPr>
          <p:cNvPr id="195" name="Google Shape;195;p28"/>
          <p:cNvPicPr preferRelativeResize="0"/>
          <p:nvPr/>
        </p:nvPicPr>
        <p:blipFill>
          <a:blip r:embed="rId3">
            <a:alphaModFix/>
          </a:blip>
          <a:stretch>
            <a:fillRect/>
          </a:stretch>
        </p:blipFill>
        <p:spPr>
          <a:xfrm>
            <a:off x="6475400" y="1259875"/>
            <a:ext cx="2479001" cy="1394424"/>
          </a:xfrm>
          <a:prstGeom prst="rect">
            <a:avLst/>
          </a:prstGeom>
          <a:noFill/>
          <a:ln>
            <a:noFill/>
          </a:ln>
        </p:spPr>
      </p:pic>
      <p:pic>
        <p:nvPicPr>
          <p:cNvPr id="196" name="Google Shape;196;p28"/>
          <p:cNvPicPr preferRelativeResize="0"/>
          <p:nvPr/>
        </p:nvPicPr>
        <p:blipFill>
          <a:blip r:embed="rId4">
            <a:alphaModFix/>
          </a:blip>
          <a:stretch>
            <a:fillRect/>
          </a:stretch>
        </p:blipFill>
        <p:spPr>
          <a:xfrm>
            <a:off x="6819525" y="2886199"/>
            <a:ext cx="1790751" cy="179075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9"/>
          <p:cNvSpPr txBox="1"/>
          <p:nvPr>
            <p:ph type="title"/>
          </p:nvPr>
        </p:nvSpPr>
        <p:spPr>
          <a:xfrm>
            <a:off x="520050" y="790325"/>
            <a:ext cx="3744900" cy="6858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Usability </a:t>
            </a:r>
            <a:r>
              <a:rPr lang="en"/>
              <a:t>s</a:t>
            </a:r>
            <a:r>
              <a:rPr lang="en"/>
              <a:t>tudy</a:t>
            </a:r>
            <a:endParaRPr/>
          </a:p>
        </p:txBody>
      </p:sp>
      <p:sp>
        <p:nvSpPr>
          <p:cNvPr id="202" name="Google Shape;202;p29"/>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9"/>
          <p:cNvSpPr txBox="1"/>
          <p:nvPr>
            <p:ph idx="1" type="subTitle"/>
          </p:nvPr>
        </p:nvSpPr>
        <p:spPr>
          <a:xfrm>
            <a:off x="585750" y="1709675"/>
            <a:ext cx="3679200" cy="268200"/>
          </a:xfrm>
          <a:prstGeom prst="rect">
            <a:avLst/>
          </a:prstGeom>
        </p:spPr>
        <p:txBody>
          <a:bodyPr anchorCtr="0" anchor="t" bIns="0" lIns="0" spcFirstLastPara="1" rIns="0" wrap="square" tIns="0">
            <a:noAutofit/>
          </a:bodyPr>
          <a:lstStyle/>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Planning Sample-size: 9~12</a:t>
            </a:r>
            <a:endParaRPr b="1" sz="1500">
              <a:latin typeface="Barlow"/>
              <a:ea typeface="Barlow"/>
              <a:cs typeface="Barlow"/>
              <a:sym typeface="Barlow"/>
            </a:endParaRPr>
          </a:p>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Target end-users: International students from U of T</a:t>
            </a:r>
            <a:endParaRPr b="1" sz="1500">
              <a:latin typeface="Barlow"/>
              <a:ea typeface="Barlow"/>
              <a:cs typeface="Barlow"/>
              <a:sym typeface="Barlow"/>
            </a:endParaRPr>
          </a:p>
          <a:p>
            <a:pPr indent="-323850" lvl="0" marL="457200" rtl="0" algn="l">
              <a:lnSpc>
                <a:spcPct val="150000"/>
              </a:lnSpc>
              <a:spcBef>
                <a:spcPts val="0"/>
              </a:spcBef>
              <a:spcAft>
                <a:spcPts val="0"/>
              </a:spcAft>
              <a:buSzPts val="1500"/>
              <a:buFont typeface="Barlow"/>
              <a:buChar char="❖"/>
            </a:pPr>
            <a:r>
              <a:rPr b="1" lang="en" sz="1500">
                <a:latin typeface="Barlow"/>
                <a:ea typeface="Barlow"/>
                <a:cs typeface="Barlow"/>
                <a:sym typeface="Barlow"/>
              </a:rPr>
              <a:t>Recruitment</a:t>
            </a:r>
            <a:endParaRPr b="1" sz="1500">
              <a:latin typeface="Barlow"/>
              <a:ea typeface="Barlow"/>
              <a:cs typeface="Barlow"/>
              <a:sym typeface="Barlow"/>
            </a:endParaRPr>
          </a:p>
          <a:p>
            <a:pPr indent="-317500" lvl="1" marL="914400" rtl="0" algn="l">
              <a:lnSpc>
                <a:spcPct val="150000"/>
              </a:lnSpc>
              <a:spcBef>
                <a:spcPts val="800"/>
              </a:spcBef>
              <a:spcAft>
                <a:spcPts val="0"/>
              </a:spcAft>
              <a:buSzPts val="1400"/>
              <a:buFont typeface="Barlow"/>
              <a:buChar char="➢"/>
            </a:pPr>
            <a:r>
              <a:rPr b="1" lang="en" sz="1400">
                <a:latin typeface="Barlow"/>
                <a:ea typeface="Barlow"/>
                <a:cs typeface="Barlow"/>
                <a:sym typeface="Barlow"/>
              </a:rPr>
              <a:t>Recruit target participants with existing social networks</a:t>
            </a:r>
            <a:endParaRPr b="1" sz="1400">
              <a:latin typeface="Barlow"/>
              <a:ea typeface="Barlow"/>
              <a:cs typeface="Barlow"/>
              <a:sym typeface="Barlow"/>
            </a:endParaRPr>
          </a:p>
          <a:p>
            <a:pPr indent="-317500" lvl="1" marL="914400" rtl="0" algn="l">
              <a:lnSpc>
                <a:spcPct val="150000"/>
              </a:lnSpc>
              <a:spcBef>
                <a:spcPts val="800"/>
              </a:spcBef>
              <a:spcAft>
                <a:spcPts val="800"/>
              </a:spcAft>
              <a:buSzPts val="1400"/>
              <a:buFont typeface="Barlow"/>
              <a:buChar char="➢"/>
            </a:pPr>
            <a:r>
              <a:rPr b="1" lang="en" sz="1400">
                <a:latin typeface="Barlow"/>
                <a:ea typeface="Barlow"/>
                <a:cs typeface="Barlow"/>
                <a:sym typeface="Barlow"/>
              </a:rPr>
              <a:t>Recruit experts who helped us with the paper prototype evaluation</a:t>
            </a:r>
            <a:endParaRPr/>
          </a:p>
        </p:txBody>
      </p:sp>
      <p:pic>
        <p:nvPicPr>
          <p:cNvPr id="204" name="Google Shape;204;p29"/>
          <p:cNvPicPr preferRelativeResize="0"/>
          <p:nvPr/>
        </p:nvPicPr>
        <p:blipFill>
          <a:blip r:embed="rId3">
            <a:alphaModFix/>
          </a:blip>
          <a:stretch>
            <a:fillRect/>
          </a:stretch>
        </p:blipFill>
        <p:spPr>
          <a:xfrm>
            <a:off x="4340275" y="1449050"/>
            <a:ext cx="4647125" cy="2385900"/>
          </a:xfrm>
          <a:prstGeom prst="rect">
            <a:avLst/>
          </a:prstGeom>
          <a:noFill/>
          <a:ln>
            <a:noFill/>
          </a:ln>
        </p:spPr>
      </p:pic>
      <p:sp>
        <p:nvSpPr>
          <p:cNvPr id="205" name="Google Shape;205;p29"/>
          <p:cNvSpPr txBox="1"/>
          <p:nvPr/>
        </p:nvSpPr>
        <p:spPr>
          <a:xfrm>
            <a:off x="6849975" y="4048925"/>
            <a:ext cx="160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Barlow"/>
                <a:ea typeface="Barlow"/>
                <a:cs typeface="Barlow"/>
                <a:sym typeface="Barlow"/>
              </a:rPr>
              <a:t>(7 out of 9 users)</a:t>
            </a:r>
            <a:endParaRPr>
              <a:latin typeface="Barlow"/>
              <a:ea typeface="Barlow"/>
              <a:cs typeface="Barlow"/>
              <a:sym typeface="Barlo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0"/>
          <p:cNvSpPr txBox="1"/>
          <p:nvPr>
            <p:ph type="title"/>
          </p:nvPr>
        </p:nvSpPr>
        <p:spPr>
          <a:xfrm>
            <a:off x="545575" y="-196925"/>
            <a:ext cx="6634500" cy="141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 of u</a:t>
            </a:r>
            <a:r>
              <a:rPr lang="en"/>
              <a:t>sability study</a:t>
            </a:r>
            <a:endParaRPr/>
          </a:p>
        </p:txBody>
      </p:sp>
      <p:sp>
        <p:nvSpPr>
          <p:cNvPr id="211" name="Google Shape;211;p3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12" name="Google Shape;212;p30"/>
          <p:cNvSpPr txBox="1"/>
          <p:nvPr>
            <p:ph idx="1" type="subTitle"/>
          </p:nvPr>
        </p:nvSpPr>
        <p:spPr>
          <a:xfrm>
            <a:off x="516600" y="3066900"/>
            <a:ext cx="3679200" cy="2682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pic>
        <p:nvPicPr>
          <p:cNvPr id="213" name="Google Shape;213;p30"/>
          <p:cNvPicPr preferRelativeResize="0"/>
          <p:nvPr/>
        </p:nvPicPr>
        <p:blipFill rotWithShape="1">
          <a:blip r:embed="rId3">
            <a:alphaModFix/>
          </a:blip>
          <a:srcRect b="0" l="0" r="0" t="18360"/>
          <a:stretch/>
        </p:blipFill>
        <p:spPr>
          <a:xfrm>
            <a:off x="2076925" y="1320349"/>
            <a:ext cx="4643400" cy="1540749"/>
          </a:xfrm>
          <a:prstGeom prst="rect">
            <a:avLst/>
          </a:prstGeom>
          <a:noFill/>
          <a:ln>
            <a:noFill/>
          </a:ln>
        </p:spPr>
      </p:pic>
      <p:pic>
        <p:nvPicPr>
          <p:cNvPr id="214" name="Google Shape;214;p30"/>
          <p:cNvPicPr preferRelativeResize="0"/>
          <p:nvPr/>
        </p:nvPicPr>
        <p:blipFill>
          <a:blip r:embed="rId4">
            <a:alphaModFix/>
          </a:blip>
          <a:stretch>
            <a:fillRect/>
          </a:stretch>
        </p:blipFill>
        <p:spPr>
          <a:xfrm>
            <a:off x="844365" y="2966874"/>
            <a:ext cx="7108508" cy="2048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3"/>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0" name="Google Shape;70;p13"/>
          <p:cNvSpPr txBox="1"/>
          <p:nvPr>
            <p:ph idx="4294967295" type="ctrTitle"/>
          </p:nvPr>
        </p:nvSpPr>
        <p:spPr>
          <a:xfrm>
            <a:off x="514350" y="1838325"/>
            <a:ext cx="3497400" cy="1847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The Problem</a:t>
            </a:r>
            <a:endParaRPr/>
          </a:p>
        </p:txBody>
      </p:sp>
      <p:pic>
        <p:nvPicPr>
          <p:cNvPr id="71" name="Google Shape;71;p13"/>
          <p:cNvPicPr preferRelativeResize="0"/>
          <p:nvPr/>
        </p:nvPicPr>
        <p:blipFill>
          <a:blip r:embed="rId3">
            <a:alphaModFix/>
          </a:blip>
          <a:stretch>
            <a:fillRect/>
          </a:stretch>
        </p:blipFill>
        <p:spPr>
          <a:xfrm>
            <a:off x="0" y="798"/>
            <a:ext cx="9144000" cy="514191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315425" y="-367025"/>
            <a:ext cx="6634500" cy="1411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Result of usability study</a:t>
            </a:r>
            <a:endParaRPr/>
          </a:p>
        </p:txBody>
      </p:sp>
      <p:sp>
        <p:nvSpPr>
          <p:cNvPr id="220" name="Google Shape;220;p31"/>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21" name="Google Shape;221;p31"/>
          <p:cNvSpPr txBox="1"/>
          <p:nvPr>
            <p:ph idx="1" type="subTitle"/>
          </p:nvPr>
        </p:nvSpPr>
        <p:spPr>
          <a:xfrm>
            <a:off x="4983375" y="1110775"/>
            <a:ext cx="3881400" cy="3892500"/>
          </a:xfrm>
          <a:prstGeom prst="rect">
            <a:avLst/>
          </a:prstGeom>
        </p:spPr>
        <p:txBody>
          <a:bodyPr anchorCtr="0" anchor="t" bIns="0" lIns="0" spcFirstLastPara="1" rIns="0" wrap="square" tIns="0">
            <a:noAutofit/>
          </a:bodyPr>
          <a:lstStyle/>
          <a:p>
            <a:pPr indent="0" lvl="0" marL="0" rtl="0" algn="l">
              <a:lnSpc>
                <a:spcPct val="90000"/>
              </a:lnSpc>
              <a:spcBef>
                <a:spcPts val="0"/>
              </a:spcBef>
              <a:spcAft>
                <a:spcPts val="0"/>
              </a:spcAft>
              <a:buNone/>
            </a:pPr>
            <a:r>
              <a:rPr b="1" lang="en" sz="2400">
                <a:latin typeface="Barlow"/>
                <a:ea typeface="Barlow"/>
                <a:cs typeface="Barlow"/>
                <a:sym typeface="Barlow"/>
              </a:rPr>
              <a:t>Bright spots</a:t>
            </a:r>
            <a:endParaRPr b="1" sz="2400">
              <a:latin typeface="Barlow"/>
              <a:ea typeface="Barlow"/>
              <a:cs typeface="Barlow"/>
              <a:sym typeface="Barlow"/>
            </a:endParaRPr>
          </a:p>
          <a:p>
            <a:pPr indent="-342900" lvl="0" marL="457200" rtl="0" algn="l">
              <a:spcBef>
                <a:spcPts val="0"/>
              </a:spcBef>
              <a:spcAft>
                <a:spcPts val="0"/>
              </a:spcAft>
              <a:buSzPts val="1800"/>
              <a:buFont typeface="Barlow"/>
              <a:buChar char="●"/>
            </a:pPr>
            <a:r>
              <a:rPr lang="en" sz="1700">
                <a:solidFill>
                  <a:srgbClr val="000000"/>
                </a:solidFill>
                <a:latin typeface="Barlow"/>
                <a:ea typeface="Barlow"/>
                <a:cs typeface="Barlow"/>
                <a:sym typeface="Barlow"/>
              </a:rPr>
              <a:t>The overall layout is clean and concise</a:t>
            </a:r>
            <a:endParaRPr sz="1700">
              <a:solidFill>
                <a:srgbClr val="000000"/>
              </a:solidFill>
              <a:latin typeface="Barlow"/>
              <a:ea typeface="Barlow"/>
              <a:cs typeface="Barlow"/>
              <a:sym typeface="Barlow"/>
            </a:endParaRPr>
          </a:p>
          <a:p>
            <a:pPr indent="-336550" lvl="0" marL="457200" rtl="0" algn="l">
              <a:spcBef>
                <a:spcPts val="0"/>
              </a:spcBef>
              <a:spcAft>
                <a:spcPts val="0"/>
              </a:spcAft>
              <a:buClr>
                <a:srgbClr val="000000"/>
              </a:buClr>
              <a:buSzPts val="1700"/>
              <a:buFont typeface="Barlow"/>
              <a:buChar char="●"/>
            </a:pPr>
            <a:r>
              <a:rPr lang="en" sz="1700">
                <a:solidFill>
                  <a:srgbClr val="000000"/>
                </a:solidFill>
                <a:latin typeface="Barlow"/>
                <a:ea typeface="Barlow"/>
                <a:cs typeface="Barlow"/>
                <a:sym typeface="Barlow"/>
              </a:rPr>
              <a:t>UI is intuitive and easy to use</a:t>
            </a:r>
            <a:endParaRPr sz="1300">
              <a:solidFill>
                <a:srgbClr val="000000"/>
              </a:solidFill>
              <a:latin typeface="Arial"/>
              <a:ea typeface="Arial"/>
              <a:cs typeface="Arial"/>
              <a:sym typeface="Arial"/>
            </a:endParaRPr>
          </a:p>
          <a:p>
            <a:pPr indent="-336550" lvl="0" marL="457200" rtl="0" algn="l">
              <a:spcBef>
                <a:spcPts val="0"/>
              </a:spcBef>
              <a:spcAft>
                <a:spcPts val="0"/>
              </a:spcAft>
              <a:buClr>
                <a:srgbClr val="000000"/>
              </a:buClr>
              <a:buSzPts val="1700"/>
              <a:buFont typeface="Barlow"/>
              <a:buChar char="●"/>
            </a:pPr>
            <a:r>
              <a:rPr lang="en" sz="1700">
                <a:solidFill>
                  <a:srgbClr val="000000"/>
                </a:solidFill>
                <a:latin typeface="Barlow"/>
                <a:ea typeface="Barlow"/>
                <a:cs typeface="Barlow"/>
                <a:sym typeface="Barlow"/>
              </a:rPr>
              <a:t>Mood function is good</a:t>
            </a:r>
            <a:endParaRPr b="1" sz="2300">
              <a:latin typeface="Barlow"/>
              <a:ea typeface="Barlow"/>
              <a:cs typeface="Barlow"/>
              <a:sym typeface="Barlow"/>
            </a:endParaRPr>
          </a:p>
          <a:p>
            <a:pPr indent="0" lvl="0" marL="0" rtl="0" algn="l">
              <a:lnSpc>
                <a:spcPct val="90000"/>
              </a:lnSpc>
              <a:spcBef>
                <a:spcPts val="0"/>
              </a:spcBef>
              <a:spcAft>
                <a:spcPts val="0"/>
              </a:spcAft>
              <a:buNone/>
            </a:pPr>
            <a:r>
              <a:rPr b="1" lang="en" sz="2400">
                <a:latin typeface="Barlow"/>
                <a:ea typeface="Barlow"/>
                <a:cs typeface="Barlow"/>
                <a:sym typeface="Barlow"/>
              </a:rPr>
              <a:t>Gaps</a:t>
            </a:r>
            <a:endParaRPr b="1" sz="2400">
              <a:latin typeface="Barlow"/>
              <a:ea typeface="Barlow"/>
              <a:cs typeface="Barlow"/>
              <a:sym typeface="Barlow"/>
            </a:endParaRPr>
          </a:p>
          <a:p>
            <a:pPr indent="-342900" lvl="0" marL="457200" marR="0" rtl="0" algn="l">
              <a:lnSpc>
                <a:spcPct val="115000"/>
              </a:lnSpc>
              <a:spcBef>
                <a:spcPts val="0"/>
              </a:spcBef>
              <a:spcAft>
                <a:spcPts val="0"/>
              </a:spcAft>
              <a:buSzPts val="1800"/>
              <a:buFont typeface="Barlow"/>
              <a:buChar char="●"/>
            </a:pPr>
            <a:r>
              <a:rPr lang="en" sz="1700">
                <a:solidFill>
                  <a:srgbClr val="000000"/>
                </a:solidFill>
                <a:latin typeface="Barlow"/>
                <a:ea typeface="Barlow"/>
                <a:cs typeface="Barlow"/>
                <a:sym typeface="Barlow"/>
              </a:rPr>
              <a:t>“Mood” icon “category ” icon are not </a:t>
            </a:r>
            <a:r>
              <a:rPr lang="en" sz="1700">
                <a:solidFill>
                  <a:srgbClr val="000000"/>
                </a:solidFill>
                <a:latin typeface="Barlow"/>
                <a:ea typeface="Barlow"/>
                <a:cs typeface="Barlow"/>
                <a:sym typeface="Barlow"/>
              </a:rPr>
              <a:t>convenient</a:t>
            </a:r>
            <a:r>
              <a:rPr lang="en" sz="1700">
                <a:solidFill>
                  <a:srgbClr val="000000"/>
                </a:solidFill>
                <a:latin typeface="Barlow"/>
                <a:ea typeface="Barlow"/>
                <a:cs typeface="Barlow"/>
                <a:sym typeface="Barlow"/>
              </a:rPr>
              <a:t> to use</a:t>
            </a:r>
            <a:endParaRPr sz="1700">
              <a:solidFill>
                <a:srgbClr val="000000"/>
              </a:solidFill>
              <a:latin typeface="Barlow"/>
              <a:ea typeface="Barlow"/>
              <a:cs typeface="Barlow"/>
              <a:sym typeface="Barlow"/>
            </a:endParaRPr>
          </a:p>
          <a:p>
            <a:pPr indent="-342900" lvl="0" marL="457200" marR="0" rtl="0" algn="l">
              <a:lnSpc>
                <a:spcPct val="115000"/>
              </a:lnSpc>
              <a:spcBef>
                <a:spcPts val="0"/>
              </a:spcBef>
              <a:spcAft>
                <a:spcPts val="0"/>
              </a:spcAft>
              <a:buSzPts val="1800"/>
              <a:buFont typeface="Barlow"/>
              <a:buChar char="●"/>
            </a:pPr>
            <a:r>
              <a:rPr lang="en" sz="1700">
                <a:solidFill>
                  <a:srgbClr val="000000"/>
                </a:solidFill>
                <a:latin typeface="Barlow"/>
                <a:ea typeface="Barlow"/>
                <a:cs typeface="Barlow"/>
                <a:sym typeface="Barlow"/>
              </a:rPr>
              <a:t>filter posts and create group is not clear</a:t>
            </a:r>
            <a:endParaRPr sz="1700">
              <a:solidFill>
                <a:srgbClr val="000000"/>
              </a:solidFill>
              <a:latin typeface="Barlow"/>
              <a:ea typeface="Barlow"/>
              <a:cs typeface="Barlow"/>
              <a:sym typeface="Barlow"/>
            </a:endParaRPr>
          </a:p>
          <a:p>
            <a:pPr indent="-342900" lvl="0" marL="457200" marR="0" rtl="0" algn="l">
              <a:lnSpc>
                <a:spcPct val="115000"/>
              </a:lnSpc>
              <a:spcBef>
                <a:spcPts val="0"/>
              </a:spcBef>
              <a:spcAft>
                <a:spcPts val="0"/>
              </a:spcAft>
              <a:buSzPts val="1800"/>
              <a:buFont typeface="Barlow"/>
              <a:buChar char="●"/>
            </a:pPr>
            <a:r>
              <a:rPr lang="en" sz="1700">
                <a:solidFill>
                  <a:srgbClr val="000000"/>
                </a:solidFill>
                <a:latin typeface="Barlow"/>
                <a:ea typeface="Barlow"/>
                <a:cs typeface="Barlow"/>
                <a:sym typeface="Barlow"/>
              </a:rPr>
              <a:t>too many categories and many of them are</a:t>
            </a:r>
            <a:r>
              <a:rPr lang="en" sz="1700">
                <a:solidFill>
                  <a:srgbClr val="000000"/>
                </a:solidFill>
                <a:latin typeface="Barlow"/>
                <a:ea typeface="Barlow"/>
                <a:cs typeface="Barlow"/>
                <a:sym typeface="Barlow"/>
              </a:rPr>
              <a:t> </a:t>
            </a:r>
            <a:r>
              <a:rPr lang="en" sz="1700">
                <a:solidFill>
                  <a:srgbClr val="000000"/>
                </a:solidFill>
                <a:latin typeface="Barlow"/>
                <a:ea typeface="Barlow"/>
                <a:cs typeface="Barlow"/>
                <a:sym typeface="Barlow"/>
              </a:rPr>
              <a:t>unnecessary</a:t>
            </a:r>
            <a:endParaRPr sz="1800">
              <a:solidFill>
                <a:srgbClr val="000000"/>
              </a:solidFill>
              <a:latin typeface="Barlow"/>
              <a:ea typeface="Barlow"/>
              <a:cs typeface="Barlow"/>
              <a:sym typeface="Barlow"/>
            </a:endParaRPr>
          </a:p>
        </p:txBody>
      </p:sp>
      <p:pic>
        <p:nvPicPr>
          <p:cNvPr id="222" name="Google Shape;222;p31"/>
          <p:cNvPicPr preferRelativeResize="0"/>
          <p:nvPr/>
        </p:nvPicPr>
        <p:blipFill>
          <a:blip r:embed="rId3">
            <a:alphaModFix/>
          </a:blip>
          <a:stretch>
            <a:fillRect/>
          </a:stretch>
        </p:blipFill>
        <p:spPr>
          <a:xfrm>
            <a:off x="125325" y="1450975"/>
            <a:ext cx="4764525" cy="2906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2"/>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DEMO</a:t>
            </a:r>
            <a:endParaRPr/>
          </a:p>
        </p:txBody>
      </p:sp>
      <p:sp>
        <p:nvSpPr>
          <p:cNvPr id="228" name="Google Shape;228;p32"/>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229" name="Google Shape;229;p32"/>
          <p:cNvSpPr txBox="1"/>
          <p:nvPr/>
        </p:nvSpPr>
        <p:spPr>
          <a:xfrm>
            <a:off x="4011750" y="4096800"/>
            <a:ext cx="4760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Barlow"/>
                <a:ea typeface="Barlow"/>
                <a:cs typeface="Barlow"/>
                <a:sym typeface="Barlow"/>
                <a:hlinkClick r:id="rId3"/>
              </a:rPr>
              <a:t>https://www.figma.com/proto/tFpdCTjfGqjY33kKellQAx/Cheely---High-fidelity-prototype?node-id=22%3A21&amp;scaling=scale-down&amp;page-id=0%3A1&amp;starting-point-node-id=22%3A21&amp;show-proto-sidebar=1</a:t>
            </a:r>
            <a:endParaRPr>
              <a:latin typeface="Barlow"/>
              <a:ea typeface="Barlow"/>
              <a:cs typeface="Barlow"/>
              <a:sym typeface="Barlow"/>
            </a:endParaRPr>
          </a:p>
        </p:txBody>
      </p:sp>
      <p:pic>
        <p:nvPicPr>
          <p:cNvPr id="230" name="Google Shape;230;p32"/>
          <p:cNvPicPr preferRelativeResize="0"/>
          <p:nvPr/>
        </p:nvPicPr>
        <p:blipFill>
          <a:blip r:embed="rId4">
            <a:alphaModFix/>
          </a:blip>
          <a:stretch>
            <a:fillRect/>
          </a:stretch>
        </p:blipFill>
        <p:spPr>
          <a:xfrm>
            <a:off x="5547439" y="186575"/>
            <a:ext cx="1689025" cy="37175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ctrTitle"/>
          </p:nvPr>
        </p:nvSpPr>
        <p:spPr>
          <a:xfrm>
            <a:off x="534125" y="1648200"/>
            <a:ext cx="41547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34"/>
          <p:cNvSpPr txBox="1"/>
          <p:nvPr/>
        </p:nvSpPr>
        <p:spPr>
          <a:xfrm>
            <a:off x="1408275" y="463300"/>
            <a:ext cx="6636300" cy="4417800"/>
          </a:xfrm>
          <a:prstGeom prst="rect">
            <a:avLst/>
          </a:prstGeom>
          <a:noFill/>
          <a:ln>
            <a:noFill/>
          </a:ln>
        </p:spPr>
        <p:txBody>
          <a:bodyPr anchorCtr="0" anchor="b" bIns="0" lIns="0" spcFirstLastPara="1" rIns="0" wrap="square" tIns="0">
            <a:noAutofit/>
          </a:bodyPr>
          <a:lstStyle/>
          <a:p>
            <a:pPr indent="0" lvl="0" marL="0" rtl="0" algn="l">
              <a:lnSpc>
                <a:spcPct val="115000"/>
              </a:lnSpc>
              <a:spcBef>
                <a:spcPts val="0"/>
              </a:spcBef>
              <a:spcAft>
                <a:spcPts val="0"/>
              </a:spcAft>
              <a:buNone/>
            </a:pPr>
            <a:r>
              <a:rPr b="1" lang="en" sz="1700">
                <a:solidFill>
                  <a:srgbClr val="363739"/>
                </a:solidFill>
                <a:latin typeface="Comic Sans MS"/>
                <a:ea typeface="Comic Sans MS"/>
                <a:cs typeface="Comic Sans MS"/>
                <a:sym typeface="Comic Sans MS"/>
              </a:rPr>
              <a:t>Problem</a:t>
            </a:r>
            <a:endParaRPr b="1"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u="sng">
                <a:solidFill>
                  <a:srgbClr val="363739"/>
                </a:solidFill>
                <a:latin typeface="Comic Sans MS"/>
                <a:ea typeface="Comic Sans MS"/>
                <a:cs typeface="Comic Sans MS"/>
                <a:sym typeface="Comic Sans MS"/>
              </a:rPr>
              <a:t>Formative studies</a:t>
            </a:r>
            <a:endParaRPr sz="1700" u="sng">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a:solidFill>
                  <a:srgbClr val="363739"/>
                </a:solidFill>
                <a:latin typeface="Comic Sans MS"/>
                <a:ea typeface="Comic Sans MS"/>
                <a:cs typeface="Comic Sans MS"/>
                <a:sym typeface="Comic Sans MS"/>
              </a:rPr>
              <a:t>Job stories</a:t>
            </a:r>
            <a:endParaRPr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a:solidFill>
                  <a:srgbClr val="363739"/>
                </a:solidFill>
                <a:latin typeface="Comic Sans MS"/>
                <a:ea typeface="Comic Sans MS"/>
                <a:cs typeface="Comic Sans MS"/>
                <a:sym typeface="Comic Sans MS"/>
              </a:rPr>
              <a:t>Design requirements</a:t>
            </a:r>
            <a:endParaRPr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a:solidFill>
                  <a:srgbClr val="363739"/>
                </a:solidFill>
                <a:latin typeface="Comic Sans MS"/>
                <a:ea typeface="Comic Sans MS"/>
                <a:cs typeface="Comic Sans MS"/>
                <a:sym typeface="Comic Sans MS"/>
              </a:rPr>
              <a:t>Experience map</a:t>
            </a:r>
            <a:endParaRPr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a:solidFill>
                  <a:srgbClr val="363739"/>
                </a:solidFill>
                <a:latin typeface="Comic Sans MS"/>
                <a:ea typeface="Comic Sans MS"/>
                <a:cs typeface="Comic Sans MS"/>
                <a:sym typeface="Comic Sans MS"/>
              </a:rPr>
              <a:t>Storyboard</a:t>
            </a:r>
            <a:endParaRPr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a:solidFill>
                  <a:srgbClr val="363739"/>
                </a:solidFill>
                <a:latin typeface="Comic Sans MS"/>
                <a:ea typeface="Comic Sans MS"/>
                <a:cs typeface="Comic Sans MS"/>
                <a:sym typeface="Comic Sans MS"/>
              </a:rPr>
              <a:t>Paper prototype</a:t>
            </a:r>
            <a:endParaRPr sz="1700">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u="sng">
                <a:solidFill>
                  <a:srgbClr val="363739"/>
                </a:solidFill>
                <a:latin typeface="Comic Sans MS"/>
                <a:ea typeface="Comic Sans MS"/>
                <a:cs typeface="Comic Sans MS"/>
                <a:sym typeface="Comic Sans MS"/>
              </a:rPr>
              <a:t>Think-aloud study</a:t>
            </a:r>
            <a:endParaRPr sz="1700" u="sng">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u="sng">
                <a:solidFill>
                  <a:srgbClr val="363739"/>
                </a:solidFill>
                <a:latin typeface="Comic Sans MS"/>
                <a:ea typeface="Comic Sans MS"/>
                <a:cs typeface="Comic Sans MS"/>
                <a:sym typeface="Comic Sans MS"/>
              </a:rPr>
              <a:t>Expert evaluation</a:t>
            </a:r>
            <a:endParaRPr sz="1700" u="sng">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0"/>
              </a:spcAft>
              <a:buNone/>
            </a:pPr>
            <a:r>
              <a:rPr lang="en" sz="1700" u="sng">
                <a:solidFill>
                  <a:srgbClr val="363739"/>
                </a:solidFill>
                <a:latin typeface="Comic Sans MS"/>
                <a:ea typeface="Comic Sans MS"/>
                <a:cs typeface="Comic Sans MS"/>
                <a:sym typeface="Comic Sans MS"/>
              </a:rPr>
              <a:t>Usability study</a:t>
            </a:r>
            <a:endParaRPr sz="1700" u="sng">
              <a:solidFill>
                <a:srgbClr val="363739"/>
              </a:solidFill>
              <a:latin typeface="Comic Sans MS"/>
              <a:ea typeface="Comic Sans MS"/>
              <a:cs typeface="Comic Sans MS"/>
              <a:sym typeface="Comic Sans MS"/>
            </a:endParaRPr>
          </a:p>
          <a:p>
            <a:pPr indent="0" lvl="0" marL="0" rtl="0" algn="l">
              <a:lnSpc>
                <a:spcPct val="115000"/>
              </a:lnSpc>
              <a:spcBef>
                <a:spcPts val="800"/>
              </a:spcBef>
              <a:spcAft>
                <a:spcPts val="800"/>
              </a:spcAft>
              <a:buNone/>
            </a:pPr>
            <a:r>
              <a:rPr b="1" lang="en" sz="1700">
                <a:solidFill>
                  <a:srgbClr val="363739"/>
                </a:solidFill>
                <a:latin typeface="Comic Sans MS"/>
                <a:ea typeface="Comic Sans MS"/>
                <a:cs typeface="Comic Sans MS"/>
                <a:sym typeface="Comic Sans MS"/>
              </a:rPr>
              <a:t>Demo</a:t>
            </a:r>
            <a:endParaRPr b="1" sz="1700">
              <a:solidFill>
                <a:srgbClr val="363739"/>
              </a:solidFill>
              <a:latin typeface="Comic Sans MS"/>
              <a:ea typeface="Comic Sans MS"/>
              <a:cs typeface="Comic Sans MS"/>
              <a:sym typeface="Comic Sans MS"/>
            </a:endParaRPr>
          </a:p>
        </p:txBody>
      </p:sp>
      <p:sp>
        <p:nvSpPr>
          <p:cNvPr id="241" name="Google Shape;241;p3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4"/>
          <p:cNvSpPr txBox="1"/>
          <p:nvPr>
            <p:ph idx="1" type="body"/>
          </p:nvPr>
        </p:nvSpPr>
        <p:spPr>
          <a:xfrm>
            <a:off x="685950" y="1746350"/>
            <a:ext cx="7772100" cy="3059400"/>
          </a:xfrm>
          <a:prstGeom prst="rect">
            <a:avLst/>
          </a:prstGeom>
        </p:spPr>
        <p:txBody>
          <a:bodyPr anchorCtr="0" anchor="t" bIns="0" lIns="0" spcFirstLastPara="1" rIns="0" wrap="square" tIns="0">
            <a:noAutofit/>
          </a:bodyPr>
          <a:lstStyle/>
          <a:p>
            <a:pPr indent="0" lvl="0" marL="0" rtl="0" algn="ctr">
              <a:lnSpc>
                <a:spcPct val="150000"/>
              </a:lnSpc>
              <a:spcBef>
                <a:spcPts val="0"/>
              </a:spcBef>
              <a:spcAft>
                <a:spcPts val="0"/>
              </a:spcAft>
              <a:buNone/>
            </a:pPr>
            <a:r>
              <a:rPr lang="en"/>
              <a:t>International students need to dispel loneliness by themselves and make friends with both local students and students from the same country, because they are likely to experience loneliness when living in a foreign country without friends and relatives especially at the early stage.</a:t>
            </a:r>
            <a:endParaRPr/>
          </a:p>
        </p:txBody>
      </p:sp>
      <p:sp>
        <p:nvSpPr>
          <p:cNvPr id="77" name="Google Shape;77;p14"/>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78" name="Google Shape;78;p14"/>
          <p:cNvSpPr txBox="1"/>
          <p:nvPr/>
        </p:nvSpPr>
        <p:spPr>
          <a:xfrm>
            <a:off x="496400" y="525025"/>
            <a:ext cx="50010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Clr>
                <a:srgbClr val="000000"/>
              </a:buClr>
              <a:buSzPts val="4200"/>
              <a:buFont typeface="Arial"/>
              <a:buNone/>
            </a:pPr>
            <a:r>
              <a:rPr lang="en" sz="4200">
                <a:latin typeface="Barlow ExtraBold"/>
                <a:ea typeface="Barlow ExtraBold"/>
                <a:cs typeface="Barlow ExtraBold"/>
                <a:sym typeface="Barlow ExtraBold"/>
              </a:rPr>
              <a:t>Problem Statement</a:t>
            </a:r>
            <a:endParaRPr>
              <a:latin typeface="Barlow"/>
              <a:ea typeface="Barlow"/>
              <a:cs typeface="Barlow"/>
              <a:sym typeface="Barlow"/>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5"/>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Stakeholders</a:t>
            </a:r>
            <a:endParaRPr/>
          </a:p>
        </p:txBody>
      </p:sp>
      <p:sp>
        <p:nvSpPr>
          <p:cNvPr id="84" name="Google Shape;84;p15"/>
          <p:cNvSpPr txBox="1"/>
          <p:nvPr>
            <p:ph idx="1" type="body"/>
          </p:nvPr>
        </p:nvSpPr>
        <p:spPr>
          <a:xfrm>
            <a:off x="1652175" y="1642300"/>
            <a:ext cx="6658800" cy="2488500"/>
          </a:xfrm>
          <a:prstGeom prst="rect">
            <a:avLst/>
          </a:prstGeom>
        </p:spPr>
        <p:txBody>
          <a:bodyPr anchorCtr="0" anchor="t" bIns="0" lIns="0" spcFirstLastPara="1" rIns="0" wrap="square" tIns="0">
            <a:noAutofit/>
          </a:bodyPr>
          <a:lstStyle/>
          <a:p>
            <a:pPr indent="0" lvl="0" marL="0" rtl="0" algn="l">
              <a:lnSpc>
                <a:spcPct val="200000"/>
              </a:lnSpc>
              <a:spcBef>
                <a:spcPts val="0"/>
              </a:spcBef>
              <a:spcAft>
                <a:spcPts val="0"/>
              </a:spcAft>
              <a:buNone/>
            </a:pPr>
            <a:r>
              <a:rPr b="1" lang="en"/>
              <a:t>Primary: 	       	</a:t>
            </a:r>
            <a:r>
              <a:rPr lang="en"/>
              <a:t>International Students</a:t>
            </a:r>
            <a:endParaRPr/>
          </a:p>
          <a:p>
            <a:pPr indent="0" lvl="0" marL="0" rtl="0" algn="l">
              <a:lnSpc>
                <a:spcPct val="200000"/>
              </a:lnSpc>
              <a:spcBef>
                <a:spcPts val="800"/>
              </a:spcBef>
              <a:spcAft>
                <a:spcPts val="0"/>
              </a:spcAft>
              <a:buNone/>
            </a:pPr>
            <a:r>
              <a:rPr b="1" lang="en">
                <a:latin typeface="Arial"/>
                <a:ea typeface="Arial"/>
                <a:cs typeface="Arial"/>
                <a:sym typeface="Arial"/>
              </a:rPr>
              <a:t>Secondary:	</a:t>
            </a:r>
            <a:r>
              <a:rPr lang="en"/>
              <a:t>Family of International Students</a:t>
            </a:r>
            <a:endParaRPr/>
          </a:p>
          <a:p>
            <a:pPr indent="0" lvl="0" marL="0" rtl="0" algn="l">
              <a:lnSpc>
                <a:spcPct val="100000"/>
              </a:lnSpc>
              <a:spcBef>
                <a:spcPts val="800"/>
              </a:spcBef>
              <a:spcAft>
                <a:spcPts val="0"/>
              </a:spcAft>
              <a:buNone/>
            </a:pPr>
            <a:r>
              <a:rPr lang="en"/>
              <a:t>                                 College and University </a:t>
            </a:r>
            <a:endParaRPr/>
          </a:p>
          <a:p>
            <a:pPr indent="0" lvl="0" marL="0" rtl="0" algn="l">
              <a:lnSpc>
                <a:spcPct val="100000"/>
              </a:lnSpc>
              <a:spcBef>
                <a:spcPts val="800"/>
              </a:spcBef>
              <a:spcAft>
                <a:spcPts val="0"/>
              </a:spcAft>
              <a:buNone/>
            </a:pPr>
            <a:r>
              <a:rPr lang="en"/>
              <a:t>                                 (i.e. Centre for International Experience)</a:t>
            </a:r>
            <a:endParaRPr/>
          </a:p>
          <a:p>
            <a:pPr indent="0" lvl="0" marL="0" rtl="0" algn="l">
              <a:lnSpc>
                <a:spcPct val="200000"/>
              </a:lnSpc>
              <a:spcBef>
                <a:spcPts val="800"/>
              </a:spcBef>
              <a:spcAft>
                <a:spcPts val="800"/>
              </a:spcAft>
              <a:buNone/>
            </a:pPr>
            <a:r>
              <a:t/>
            </a:r>
            <a:endParaRPr/>
          </a:p>
        </p:txBody>
      </p:sp>
      <p:pic>
        <p:nvPicPr>
          <p:cNvPr id="85" name="Google Shape;85;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516600" y="514350"/>
            <a:ext cx="6480000" cy="7179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91" name="Google Shape;91;p16"/>
          <p:cNvSpPr txBox="1"/>
          <p:nvPr>
            <p:ph idx="1" type="body"/>
          </p:nvPr>
        </p:nvSpPr>
        <p:spPr>
          <a:xfrm>
            <a:off x="516600" y="1967475"/>
            <a:ext cx="6768900" cy="24204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t/>
            </a:r>
            <a:endParaRPr/>
          </a:p>
        </p:txBody>
      </p:sp>
      <p:sp>
        <p:nvSpPr>
          <p:cNvPr id="92" name="Google Shape;92;p16"/>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93" name="Google Shape;93;p16"/>
          <p:cNvPicPr preferRelativeResize="0"/>
          <p:nvPr/>
        </p:nvPicPr>
        <p:blipFill>
          <a:blip r:embed="rId3">
            <a:alphaModFix/>
          </a:blip>
          <a:stretch>
            <a:fillRect/>
          </a:stretch>
        </p:blipFill>
        <p:spPr>
          <a:xfrm>
            <a:off x="0" y="144233"/>
            <a:ext cx="9144000" cy="46725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7"/>
          <p:cNvSpPr txBox="1"/>
          <p:nvPr>
            <p:ph type="title"/>
          </p:nvPr>
        </p:nvSpPr>
        <p:spPr>
          <a:xfrm>
            <a:off x="516600" y="648625"/>
            <a:ext cx="6516000" cy="705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Formative</a:t>
            </a:r>
            <a:r>
              <a:rPr lang="en" sz="3000"/>
              <a:t> Study 1</a:t>
            </a:r>
            <a:endParaRPr sz="3000"/>
          </a:p>
        </p:txBody>
      </p:sp>
      <p:sp>
        <p:nvSpPr>
          <p:cNvPr id="99" name="Google Shape;99;p17"/>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0" name="Google Shape;100;p17"/>
          <p:cNvSpPr txBox="1"/>
          <p:nvPr>
            <p:ph idx="1" type="subTitle"/>
          </p:nvPr>
        </p:nvSpPr>
        <p:spPr>
          <a:xfrm>
            <a:off x="516600" y="2154000"/>
            <a:ext cx="7471800" cy="2595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a:latin typeface="Barlow"/>
                <a:ea typeface="Barlow"/>
                <a:cs typeface="Barlow"/>
                <a:sym typeface="Barlow"/>
              </a:rPr>
              <a:t>Recruitment</a:t>
            </a:r>
            <a:r>
              <a:rPr lang="en"/>
              <a:t>:  Canadian  international students</a:t>
            </a:r>
            <a:endParaRPr/>
          </a:p>
          <a:p>
            <a:pPr indent="0" lvl="0" marL="0" rtl="0" algn="l">
              <a:lnSpc>
                <a:spcPct val="115000"/>
              </a:lnSpc>
              <a:spcBef>
                <a:spcPts val="800"/>
              </a:spcBef>
              <a:spcAft>
                <a:spcPts val="0"/>
              </a:spcAft>
              <a:buNone/>
            </a:pPr>
            <a:r>
              <a:rPr b="1" lang="en">
                <a:latin typeface="Barlow"/>
                <a:ea typeface="Barlow"/>
                <a:cs typeface="Barlow"/>
                <a:sym typeface="Barlow"/>
              </a:rPr>
              <a:t>Takeaways</a:t>
            </a:r>
            <a:r>
              <a:rPr lang="en"/>
              <a:t>:</a:t>
            </a:r>
            <a:endParaRPr/>
          </a:p>
          <a:p>
            <a:pPr indent="-330200" lvl="0" marL="457200" rtl="0" algn="l">
              <a:lnSpc>
                <a:spcPct val="115000"/>
              </a:lnSpc>
              <a:spcBef>
                <a:spcPts val="800"/>
              </a:spcBef>
              <a:spcAft>
                <a:spcPts val="0"/>
              </a:spcAft>
              <a:buSzPts val="1600"/>
              <a:buChar char="●"/>
            </a:pPr>
            <a:r>
              <a:rPr lang="en"/>
              <a:t>Tend to feel lonely and emotional at night</a:t>
            </a:r>
            <a:endParaRPr/>
          </a:p>
          <a:p>
            <a:pPr indent="-330200" lvl="0" marL="457200" rtl="0" algn="l">
              <a:lnSpc>
                <a:spcPct val="115000"/>
              </a:lnSpc>
              <a:spcBef>
                <a:spcPts val="1000"/>
              </a:spcBef>
              <a:spcAft>
                <a:spcPts val="0"/>
              </a:spcAft>
              <a:buSzPts val="1600"/>
              <a:buChar char="●"/>
            </a:pPr>
            <a:r>
              <a:rPr lang="en"/>
              <a:t>The m</a:t>
            </a:r>
            <a:r>
              <a:rPr lang="en"/>
              <a:t>ost common concerns and emotions are peer pressure, language barriers, homesickness, and loneliness</a:t>
            </a:r>
            <a:endParaRPr/>
          </a:p>
          <a:p>
            <a:pPr indent="-330200" lvl="0" marL="457200" rtl="0" algn="l">
              <a:lnSpc>
                <a:spcPct val="115000"/>
              </a:lnSpc>
              <a:spcBef>
                <a:spcPts val="1000"/>
              </a:spcBef>
              <a:spcAft>
                <a:spcPts val="0"/>
              </a:spcAft>
              <a:buSzPts val="1600"/>
              <a:buChar char="●"/>
            </a:pPr>
            <a:r>
              <a:rPr lang="en"/>
              <a:t>Prefer to hang out with friends to adjust their negative emotions</a:t>
            </a:r>
            <a:endParaRPr/>
          </a:p>
          <a:p>
            <a:pPr indent="0" lvl="0" marL="0" rtl="0" algn="l">
              <a:lnSpc>
                <a:spcPct val="115000"/>
              </a:lnSpc>
              <a:spcBef>
                <a:spcPts val="1000"/>
              </a:spcBef>
              <a:spcAft>
                <a:spcPts val="800"/>
              </a:spcAft>
              <a:buNone/>
            </a:pPr>
            <a:r>
              <a:t/>
            </a:r>
            <a:endParaRPr/>
          </a:p>
        </p:txBody>
      </p:sp>
      <p:sp>
        <p:nvSpPr>
          <p:cNvPr id="101" name="Google Shape;101;p17"/>
          <p:cNvSpPr txBox="1"/>
          <p:nvPr/>
        </p:nvSpPr>
        <p:spPr>
          <a:xfrm>
            <a:off x="425575" y="1507813"/>
            <a:ext cx="426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Barlow"/>
                <a:ea typeface="Barlow"/>
                <a:cs typeface="Barlow"/>
                <a:sym typeface="Barlow"/>
              </a:rPr>
              <a:t>Questionnaire</a:t>
            </a:r>
            <a:endParaRPr i="1" sz="2000">
              <a:latin typeface="Barlow"/>
              <a:ea typeface="Barlow"/>
              <a:cs typeface="Barlow"/>
              <a:sym typeface="Barlow"/>
            </a:endParaRPr>
          </a:p>
        </p:txBody>
      </p:sp>
      <p:pic>
        <p:nvPicPr>
          <p:cNvPr id="102" name="Google Shape;102;p17"/>
          <p:cNvPicPr preferRelativeResize="0"/>
          <p:nvPr/>
        </p:nvPicPr>
        <p:blipFill>
          <a:blip r:embed="rId3">
            <a:alphaModFix/>
          </a:blip>
          <a:stretch>
            <a:fillRect/>
          </a:stretch>
        </p:blipFill>
        <p:spPr>
          <a:xfrm>
            <a:off x="4235200" y="229100"/>
            <a:ext cx="4498600" cy="1924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8"/>
          <p:cNvSpPr txBox="1"/>
          <p:nvPr>
            <p:ph type="title"/>
          </p:nvPr>
        </p:nvSpPr>
        <p:spPr>
          <a:xfrm>
            <a:off x="516600" y="648625"/>
            <a:ext cx="3602400" cy="705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sz="3000"/>
              <a:t>Formative Study 2</a:t>
            </a:r>
            <a:endParaRPr sz="3000"/>
          </a:p>
        </p:txBody>
      </p:sp>
      <p:sp>
        <p:nvSpPr>
          <p:cNvPr id="108" name="Google Shape;108;p18"/>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09" name="Google Shape;109;p18"/>
          <p:cNvSpPr txBox="1"/>
          <p:nvPr>
            <p:ph idx="1" type="subTitle"/>
          </p:nvPr>
        </p:nvSpPr>
        <p:spPr>
          <a:xfrm>
            <a:off x="506100" y="2054413"/>
            <a:ext cx="8131800" cy="25959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b="1" lang="en">
                <a:latin typeface="Barlow"/>
                <a:ea typeface="Barlow"/>
                <a:cs typeface="Barlow"/>
                <a:sym typeface="Barlow"/>
              </a:rPr>
              <a:t>Recruitment</a:t>
            </a:r>
            <a:r>
              <a:rPr lang="en"/>
              <a:t>:  Canadian  international students</a:t>
            </a:r>
            <a:endParaRPr/>
          </a:p>
          <a:p>
            <a:pPr indent="0" lvl="0" marL="0" rtl="0" algn="l">
              <a:lnSpc>
                <a:spcPct val="115000"/>
              </a:lnSpc>
              <a:spcBef>
                <a:spcPts val="800"/>
              </a:spcBef>
              <a:spcAft>
                <a:spcPts val="0"/>
              </a:spcAft>
              <a:buNone/>
            </a:pPr>
            <a:r>
              <a:rPr b="1" lang="en">
                <a:latin typeface="Barlow"/>
                <a:ea typeface="Barlow"/>
                <a:cs typeface="Barlow"/>
                <a:sym typeface="Barlow"/>
              </a:rPr>
              <a:t>Takeaways</a:t>
            </a:r>
            <a:r>
              <a:rPr lang="en"/>
              <a:t>:</a:t>
            </a:r>
            <a:endParaRPr/>
          </a:p>
          <a:p>
            <a:pPr indent="-330200" lvl="0" marL="457200" rtl="0" algn="l">
              <a:lnSpc>
                <a:spcPct val="115000"/>
              </a:lnSpc>
              <a:spcBef>
                <a:spcPts val="800"/>
              </a:spcBef>
              <a:spcAft>
                <a:spcPts val="0"/>
              </a:spcAft>
              <a:buSzPts val="1600"/>
              <a:buChar char="●"/>
            </a:pPr>
            <a:r>
              <a:rPr lang="en"/>
              <a:t>S</a:t>
            </a:r>
            <a:r>
              <a:rPr lang="en"/>
              <a:t>uffer from loneliness due to insufficient communication with others</a:t>
            </a:r>
            <a:endParaRPr/>
          </a:p>
          <a:p>
            <a:pPr indent="-330200" lvl="0" marL="457200" rtl="0" algn="l">
              <a:lnSpc>
                <a:spcPct val="115000"/>
              </a:lnSpc>
              <a:spcBef>
                <a:spcPts val="1000"/>
              </a:spcBef>
              <a:spcAft>
                <a:spcPts val="0"/>
              </a:spcAft>
              <a:buSzPts val="1600"/>
              <a:buChar char="●"/>
            </a:pPr>
            <a:r>
              <a:rPr lang="en"/>
              <a:t>Hard to make friends in a new environment with a different language and culture</a:t>
            </a:r>
            <a:endParaRPr/>
          </a:p>
          <a:p>
            <a:pPr indent="-330200" lvl="0" marL="457200" rtl="0" algn="l">
              <a:lnSpc>
                <a:spcPct val="115000"/>
              </a:lnSpc>
              <a:spcBef>
                <a:spcPts val="1000"/>
              </a:spcBef>
              <a:spcAft>
                <a:spcPts val="1000"/>
              </a:spcAft>
              <a:buSzPts val="1600"/>
              <a:buChar char="●"/>
            </a:pPr>
            <a:r>
              <a:rPr lang="en"/>
              <a:t>Most of the interviewees do not have serious peer pressure</a:t>
            </a:r>
            <a:endParaRPr/>
          </a:p>
        </p:txBody>
      </p:sp>
      <p:sp>
        <p:nvSpPr>
          <p:cNvPr id="110" name="Google Shape;110;p18"/>
          <p:cNvSpPr txBox="1"/>
          <p:nvPr/>
        </p:nvSpPr>
        <p:spPr>
          <a:xfrm>
            <a:off x="448325" y="1458013"/>
            <a:ext cx="42672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2000">
                <a:latin typeface="Barlow"/>
                <a:ea typeface="Barlow"/>
                <a:cs typeface="Barlow"/>
                <a:sym typeface="Barlow"/>
              </a:rPr>
              <a:t>Interview</a:t>
            </a:r>
            <a:endParaRPr i="1" sz="2000">
              <a:latin typeface="Barlow"/>
              <a:ea typeface="Barlow"/>
              <a:cs typeface="Barlow"/>
              <a:sym typeface="Barlow"/>
            </a:endParaRPr>
          </a:p>
        </p:txBody>
      </p:sp>
      <p:pic>
        <p:nvPicPr>
          <p:cNvPr id="111" name="Google Shape;111;p18"/>
          <p:cNvPicPr preferRelativeResize="0"/>
          <p:nvPr/>
        </p:nvPicPr>
        <p:blipFill>
          <a:blip r:embed="rId3">
            <a:alphaModFix/>
          </a:blip>
          <a:stretch>
            <a:fillRect/>
          </a:stretch>
        </p:blipFill>
        <p:spPr>
          <a:xfrm>
            <a:off x="3770500" y="214825"/>
            <a:ext cx="5373501" cy="1632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ctrTitle"/>
          </p:nvPr>
        </p:nvSpPr>
        <p:spPr>
          <a:xfrm>
            <a:off x="514350" y="1838325"/>
            <a:ext cx="3497400" cy="18471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Benefits</a:t>
            </a:r>
            <a:endParaRPr/>
          </a:p>
        </p:txBody>
      </p:sp>
      <p:sp>
        <p:nvSpPr>
          <p:cNvPr id="117" name="Google Shape;117;p19"/>
          <p:cNvSpPr txBox="1"/>
          <p:nvPr>
            <p:ph idx="12" type="sldNum"/>
          </p:nvPr>
        </p:nvSpPr>
        <p:spPr>
          <a:xfrm>
            <a:off x="314625" y="4788300"/>
            <a:ext cx="548700" cy="18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fld id="{00000000-1234-1234-1234-123412341234}" type="slidenum">
              <a:rPr lang="en"/>
              <a:t>‹#›</a:t>
            </a:fld>
            <a:endParaRPr/>
          </a:p>
        </p:txBody>
      </p:sp>
      <p:sp>
        <p:nvSpPr>
          <p:cNvPr id="118" name="Google Shape;118;p19"/>
          <p:cNvSpPr txBox="1"/>
          <p:nvPr/>
        </p:nvSpPr>
        <p:spPr>
          <a:xfrm>
            <a:off x="4319700" y="1211175"/>
            <a:ext cx="4436100" cy="3193800"/>
          </a:xfrm>
          <a:prstGeom prst="rect">
            <a:avLst/>
          </a:prstGeom>
          <a:noFill/>
          <a:ln>
            <a:noFill/>
          </a:ln>
        </p:spPr>
        <p:txBody>
          <a:bodyPr anchorCtr="0" anchor="t" bIns="91425" lIns="91425" spcFirstLastPara="1" rIns="91425" wrap="square" tIns="91425">
            <a:spAutoFit/>
          </a:bodyPr>
          <a:lstStyle/>
          <a:p>
            <a:pPr indent="-374650" lvl="0" marL="457200" rtl="0" algn="l">
              <a:lnSpc>
                <a:spcPct val="150000"/>
              </a:lnSpc>
              <a:spcBef>
                <a:spcPts val="0"/>
              </a:spcBef>
              <a:spcAft>
                <a:spcPts val="0"/>
              </a:spcAft>
              <a:buSzPts val="2300"/>
              <a:buFont typeface="Barlow"/>
              <a:buChar char="●"/>
            </a:pPr>
            <a:r>
              <a:rPr lang="en" sz="2300">
                <a:latin typeface="Barlow"/>
                <a:ea typeface="Barlow"/>
                <a:cs typeface="Barlow"/>
                <a:sym typeface="Barlow"/>
              </a:rPr>
              <a:t>Prevent serious mental health problem</a:t>
            </a:r>
            <a:endParaRPr sz="2300">
              <a:latin typeface="Barlow"/>
              <a:ea typeface="Barlow"/>
              <a:cs typeface="Barlow"/>
              <a:sym typeface="Barlow"/>
            </a:endParaRPr>
          </a:p>
          <a:p>
            <a:pPr indent="-374650" lvl="0" marL="457200" rtl="0" algn="l">
              <a:lnSpc>
                <a:spcPct val="150000"/>
              </a:lnSpc>
              <a:spcBef>
                <a:spcPts val="0"/>
              </a:spcBef>
              <a:spcAft>
                <a:spcPts val="0"/>
              </a:spcAft>
              <a:buSzPts val="2300"/>
              <a:buFont typeface="Barlow"/>
              <a:buChar char="●"/>
            </a:pPr>
            <a:r>
              <a:rPr lang="en" sz="2300">
                <a:latin typeface="Barlow"/>
                <a:ea typeface="Barlow"/>
                <a:cs typeface="Barlow"/>
                <a:sym typeface="Barlow"/>
              </a:rPr>
              <a:t>Build a good community </a:t>
            </a:r>
            <a:endParaRPr sz="2300">
              <a:latin typeface="Barlow"/>
              <a:ea typeface="Barlow"/>
              <a:cs typeface="Barlow"/>
              <a:sym typeface="Barlow"/>
            </a:endParaRPr>
          </a:p>
          <a:p>
            <a:pPr indent="-374650" lvl="0" marL="457200" rtl="0" algn="l">
              <a:lnSpc>
                <a:spcPct val="150000"/>
              </a:lnSpc>
              <a:spcBef>
                <a:spcPts val="0"/>
              </a:spcBef>
              <a:spcAft>
                <a:spcPts val="0"/>
              </a:spcAft>
              <a:buSzPts val="2300"/>
              <a:buFont typeface="Barlow"/>
              <a:buChar char="●"/>
            </a:pPr>
            <a:r>
              <a:rPr lang="en" sz="2300">
                <a:latin typeface="Barlow"/>
                <a:ea typeface="Barlow"/>
                <a:cs typeface="Barlow"/>
                <a:sym typeface="Barlow"/>
              </a:rPr>
              <a:t>Help international students’ lives in a foreign country</a:t>
            </a:r>
            <a:endParaRPr sz="2300">
              <a:latin typeface="Barlow"/>
              <a:ea typeface="Barlow"/>
              <a:cs typeface="Barlow"/>
              <a:sym typeface="Barlow"/>
            </a:endParaRPr>
          </a:p>
          <a:p>
            <a:pPr indent="0" lvl="0" marL="0" rtl="0" algn="l">
              <a:lnSpc>
                <a:spcPct val="150000"/>
              </a:lnSpc>
              <a:spcBef>
                <a:spcPts val="0"/>
              </a:spcBef>
              <a:spcAft>
                <a:spcPts val="0"/>
              </a:spcAft>
              <a:buNone/>
            </a:pPr>
            <a:r>
              <a:t/>
            </a:r>
            <a:endParaRPr sz="2300">
              <a:latin typeface="Barlow"/>
              <a:ea typeface="Barlow"/>
              <a:cs typeface="Barlow"/>
              <a:sym typeface="Barlo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516600" y="513475"/>
            <a:ext cx="3679200" cy="664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Job Stories</a:t>
            </a:r>
            <a:endParaRPr/>
          </a:p>
        </p:txBody>
      </p:sp>
      <p:sp>
        <p:nvSpPr>
          <p:cNvPr id="124" name="Google Shape;124;p20"/>
          <p:cNvSpPr txBox="1"/>
          <p:nvPr>
            <p:ph idx="12" type="sldNum"/>
          </p:nvPr>
        </p:nvSpPr>
        <p:spPr>
          <a:xfrm>
            <a:off x="8376075" y="4749850"/>
            <a:ext cx="548700" cy="181800"/>
          </a:xfrm>
          <a:prstGeom prst="rect">
            <a:avLst/>
          </a:prstGeom>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txBox="1"/>
          <p:nvPr/>
        </p:nvSpPr>
        <p:spPr>
          <a:xfrm>
            <a:off x="575425" y="1451875"/>
            <a:ext cx="8277300" cy="24012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0"/>
              </a:spcAft>
              <a:buNone/>
            </a:pPr>
            <a:r>
              <a:rPr lang="en" sz="1600">
                <a:latin typeface="Barlow"/>
                <a:ea typeface="Barlow"/>
                <a:cs typeface="Barlow"/>
                <a:sym typeface="Barlow"/>
              </a:rPr>
              <a:t>We think about several Job Stories under which situation our design might help</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Most of the Job Stories are about desire for socialization and friendship</a:t>
            </a:r>
            <a:endParaRPr sz="1600">
              <a:latin typeface="Barlow"/>
              <a:ea typeface="Barlow"/>
              <a:cs typeface="Barlow"/>
              <a:sym typeface="Barlow"/>
            </a:endParaRPr>
          </a:p>
          <a:p>
            <a:pPr indent="-330200" lvl="0" marL="457200" rtl="0" algn="l">
              <a:lnSpc>
                <a:spcPct val="200000"/>
              </a:lnSpc>
              <a:spcBef>
                <a:spcPts val="0"/>
              </a:spcBef>
              <a:spcAft>
                <a:spcPts val="0"/>
              </a:spcAft>
              <a:buSzPts val="1600"/>
              <a:buFont typeface="Barlow"/>
              <a:buChar char="❖"/>
            </a:pPr>
            <a:r>
              <a:rPr lang="en" sz="1600">
                <a:latin typeface="Barlow"/>
                <a:ea typeface="Barlow"/>
                <a:cs typeface="Barlow"/>
                <a:sym typeface="Barlow"/>
              </a:rPr>
              <a:t>We managed to cover the problems as much as possible, including the problems international students might encounter when they first came to Canada as well as their </a:t>
            </a:r>
            <a:r>
              <a:rPr lang="en" sz="1600">
                <a:latin typeface="Barlow"/>
                <a:ea typeface="Barlow"/>
                <a:cs typeface="Barlow"/>
                <a:sym typeface="Barlow"/>
              </a:rPr>
              <a:t>hard time</a:t>
            </a:r>
            <a:r>
              <a:rPr lang="en" sz="1600">
                <a:latin typeface="Barlow"/>
                <a:ea typeface="Barlow"/>
                <a:cs typeface="Barlow"/>
                <a:sym typeface="Barlow"/>
              </a:rPr>
              <a:t> finding new friends</a:t>
            </a:r>
            <a:endParaRPr sz="1600">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usiness Geometric Template">
  <a:themeElements>
    <a:clrScheme name="Custom 347">
      <a:dk1>
        <a:srgbClr val="363739"/>
      </a:dk1>
      <a:lt1>
        <a:srgbClr val="FFFFFF"/>
      </a:lt1>
      <a:dk2>
        <a:srgbClr val="888888"/>
      </a:dk2>
      <a:lt2>
        <a:srgbClr val="F5F5EF"/>
      </a:lt2>
      <a:accent1>
        <a:srgbClr val="EFBC49"/>
      </a:accent1>
      <a:accent2>
        <a:srgbClr val="D8A530"/>
      </a:accent2>
      <a:accent3>
        <a:srgbClr val="AB8540"/>
      </a:accent3>
      <a:accent4>
        <a:srgbClr val="494F56"/>
      </a:accent4>
      <a:accent5>
        <a:srgbClr val="888888"/>
      </a:accent5>
      <a:accent6>
        <a:srgbClr val="B1B1B2"/>
      </a:accent6>
      <a:hlink>
        <a:srgbClr val="363739"/>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